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311" r:id="rId4"/>
    <p:sldId id="303" r:id="rId5"/>
    <p:sldId id="312" r:id="rId6"/>
    <p:sldId id="313" r:id="rId7"/>
    <p:sldId id="302" r:id="rId8"/>
    <p:sldId id="322" r:id="rId9"/>
    <p:sldId id="323" r:id="rId10"/>
    <p:sldId id="321" r:id="rId11"/>
    <p:sldId id="259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84"/>
    <a:srgbClr val="F4E97C"/>
    <a:srgbClr val="FBE09B"/>
    <a:srgbClr val="FBF29B"/>
    <a:srgbClr val="94C11F"/>
    <a:srgbClr val="CBCBCB"/>
    <a:srgbClr val="00A0E5"/>
    <a:srgbClr val="24246E"/>
    <a:srgbClr val="ED6B06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9" autoAdjust="0"/>
    <p:restoredTop sz="94660"/>
  </p:normalViewPr>
  <p:slideViewPr>
    <p:cSldViewPr>
      <p:cViewPr varScale="1">
        <p:scale>
          <a:sx n="108" d="100"/>
          <a:sy n="108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199669247729"/>
          <c:y val="8.8762690179817888E-2"/>
          <c:w val="0.76456065452755928"/>
          <c:h val="0.66795127850760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Dochody bieżące</c:v>
                </c:pt>
              </c:strCache>
            </c:strRef>
          </c:tx>
          <c:spPr>
            <a:solidFill>
              <a:srgbClr val="009FE3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1922965A-AABC-4C6A-8A34-D9F85E2CD915}" type="VALUE">
                      <a:rPr lang="en-US" sz="1200" b="1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CF-4B7C-A65E-681A10EDA69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Arkusz1!$B$2:$B$6</c:f>
              <c:numCache>
                <c:formatCode>#,##0.00</c:formatCode>
                <c:ptCount val="5"/>
                <c:pt idx="0">
                  <c:v>254447743.94999999</c:v>
                </c:pt>
                <c:pt idx="1">
                  <c:v>265361824.56</c:v>
                </c:pt>
                <c:pt idx="2">
                  <c:v>282548976.38</c:v>
                </c:pt>
                <c:pt idx="3">
                  <c:v>288037850.69</c:v>
                </c:pt>
                <c:pt idx="4">
                  <c:v>321246546.32999998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7-4A5E-B49A-1CCFDE5F123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Dochody majątkowe</c:v>
                </c:pt>
              </c:strCache>
            </c:strRef>
          </c:tx>
          <c:spPr>
            <a:solidFill>
              <a:srgbClr val="94C11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297193949010444E-3"/>
                  <c:y val="-3.01343163425279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7-4A5E-B49A-1CCFDE5F1235}"/>
                </c:ext>
              </c:extLst>
            </c:dLbl>
            <c:dLbl>
              <c:idx val="1"/>
              <c:layout>
                <c:manualLayout>
                  <c:x val="-5.5271789282166609E-17"/>
                  <c:y val="-3.01343163425278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57-4A5E-B49A-1CCFDE5F1235}"/>
                </c:ext>
              </c:extLst>
            </c:dLbl>
            <c:dLbl>
              <c:idx val="2"/>
              <c:layout>
                <c:manualLayout>
                  <c:x val="1.4505656060388461E-3"/>
                  <c:y val="-5.96144806896976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7-4A5E-B49A-1CCFDE5F1235}"/>
                </c:ext>
              </c:extLst>
            </c:dLbl>
            <c:dLbl>
              <c:idx val="3"/>
              <c:layout>
                <c:manualLayout>
                  <c:x val="-1.4567710796805817E-3"/>
                  <c:y val="-6.202245715673986E-2"/>
                </c:manualLayout>
              </c:layout>
              <c:tx>
                <c:rich>
                  <a:bodyPr/>
                  <a:lstStyle/>
                  <a:p>
                    <a:fld id="{67C35A1C-4456-4E69-8F09-8776A54236F0}" type="VALUE">
                      <a:rPr 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057-4A5E-B49A-1CCFDE5F1235}"/>
                </c:ext>
              </c:extLst>
            </c:dLbl>
            <c:dLbl>
              <c:idx val="4"/>
              <c:layout>
                <c:manualLayout>
                  <c:x val="2.9388661459260387E-3"/>
                  <c:y val="-4.30490233464683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7-4A5E-B49A-1CCFDE5F1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Arkusz1!$C$2:$C$6</c:f>
              <c:numCache>
                <c:formatCode>#,##0.00</c:formatCode>
                <c:ptCount val="5"/>
                <c:pt idx="0">
                  <c:v>8136678.7999999998</c:v>
                </c:pt>
                <c:pt idx="1">
                  <c:v>18885170.789999999</c:v>
                </c:pt>
                <c:pt idx="2">
                  <c:v>44927244.43</c:v>
                </c:pt>
                <c:pt idx="3">
                  <c:v>13799433.74</c:v>
                </c:pt>
                <c:pt idx="4">
                  <c:v>17873161.620000001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57-4A5E-B49A-1CCFDE5F12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1412072"/>
        <c:axId val="171412464"/>
      </c:barChart>
      <c:catAx>
        <c:axId val="171412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b="1" dirty="0"/>
                  <a:t>PLN</a:t>
                </a:r>
              </a:p>
            </c:rich>
          </c:tx>
          <c:layout>
            <c:manualLayout>
              <c:xMode val="edge"/>
              <c:yMode val="edge"/>
              <c:x val="2.633205645846555E-2"/>
              <c:y val="1.35009151666950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12464"/>
        <c:crosses val="autoZero"/>
        <c:auto val="1"/>
        <c:lblAlgn val="ctr"/>
        <c:lblOffset val="100"/>
        <c:noMultiLvlLbl val="0"/>
      </c:catAx>
      <c:valAx>
        <c:axId val="1714124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1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40524716273210343"/>
          <c:y val="0.8594999770494568"/>
          <c:w val="0.4852881643287732"/>
          <c:h val="4.0708220593758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dirty="0">
                <a:latin typeface="+mj-lt"/>
              </a:rPr>
              <a:t>Dochody</a:t>
            </a:r>
            <a:endParaRPr lang="pl-PL" dirty="0">
              <a:latin typeface="+mj-lt"/>
            </a:endParaRPr>
          </a:p>
        </c:rich>
      </c:tx>
      <c:layout>
        <c:manualLayout>
          <c:xMode val="edge"/>
          <c:yMode val="edge"/>
          <c:x val="0.43356071657597595"/>
          <c:y val="1.9219887791503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688360066688781"/>
          <c:y val="0.11698387328662603"/>
          <c:w val="0.79753081997069386"/>
          <c:h val="0.57929006022478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Dochody własne</c:v>
                </c:pt>
              </c:strCache>
            </c:strRef>
          </c:tx>
          <c:spPr>
            <a:solidFill>
              <a:srgbClr val="00A0E5"/>
            </a:solidFill>
            <a:ln>
              <a:noFill/>
            </a:ln>
            <a:effectLst/>
          </c:spPr>
          <c:invertIfNegative val="0"/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Arkusz1!$B$2:$B$6</c:f>
              <c:numCache>
                <c:formatCode>#,##0.00</c:formatCode>
                <c:ptCount val="5"/>
                <c:pt idx="0">
                  <c:v>164772547.28999999</c:v>
                </c:pt>
                <c:pt idx="1">
                  <c:v>172484166.53</c:v>
                </c:pt>
                <c:pt idx="2">
                  <c:v>175300390.31</c:v>
                </c:pt>
                <c:pt idx="3">
                  <c:v>168915167.46000001</c:v>
                </c:pt>
                <c:pt idx="4">
                  <c:v>188737712.47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7-42F1-BAC0-7D5D206796A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Subwencje</c:v>
                </c:pt>
              </c:strCache>
            </c:strRef>
          </c:tx>
          <c:spPr>
            <a:solidFill>
              <a:srgbClr val="ED6B06"/>
            </a:solidFill>
            <a:ln>
              <a:noFill/>
            </a:ln>
            <a:effectLst/>
          </c:spPr>
          <c:invertIfNegative val="0"/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Arkusz1!$C$2:$C$6</c:f>
              <c:numCache>
                <c:formatCode>#,##0.00</c:formatCode>
                <c:ptCount val="5"/>
                <c:pt idx="0">
                  <c:v>36305424</c:v>
                </c:pt>
                <c:pt idx="1">
                  <c:v>37487856</c:v>
                </c:pt>
                <c:pt idx="2">
                  <c:v>40366987</c:v>
                </c:pt>
                <c:pt idx="3">
                  <c:v>40246213</c:v>
                </c:pt>
                <c:pt idx="4">
                  <c:v>51525678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7-42F1-BAC0-7D5D206796A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rgbClr val="F7F484"/>
            </a:solidFill>
            <a:ln>
              <a:noFill/>
            </a:ln>
            <a:effectLst/>
          </c:spPr>
          <c:invertIfNegative val="0"/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Arkusz1!$D$2:$D$6</c:f>
              <c:numCache>
                <c:formatCode>#,##0.00</c:formatCode>
                <c:ptCount val="5"/>
                <c:pt idx="0">
                  <c:v>55768621.469999999</c:v>
                </c:pt>
                <c:pt idx="1">
                  <c:v>58408908.289999999</c:v>
                </c:pt>
                <c:pt idx="2">
                  <c:v>68592700.329999998</c:v>
                </c:pt>
                <c:pt idx="3">
                  <c:v>78337149.799999997</c:v>
                </c:pt>
                <c:pt idx="4">
                  <c:v>79569108.769999996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27-42F1-BAC0-7D5D206796A6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500+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Arkusz1!$E$2:$E$6</c:f>
              <c:numCache>
                <c:formatCode>#,##0.00</c:formatCode>
                <c:ptCount val="5"/>
                <c:pt idx="0">
                  <c:v>25876546.91</c:v>
                </c:pt>
                <c:pt idx="1">
                  <c:v>24431747.48</c:v>
                </c:pt>
                <c:pt idx="2">
                  <c:v>36950025.909999996</c:v>
                </c:pt>
                <c:pt idx="3">
                  <c:v>49756534.770000003</c:v>
                </c:pt>
                <c:pt idx="4">
                  <c:v>49301559.369999997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27-42F1-BAC0-7D5D206796A6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majątkowe</c:v>
                </c:pt>
              </c:strCache>
            </c:strRef>
          </c:tx>
          <c:spPr>
            <a:solidFill>
              <a:srgbClr val="94C11F"/>
            </a:solidFill>
            <a:ln>
              <a:noFill/>
            </a:ln>
            <a:effectLst/>
          </c:spPr>
          <c:invertIfNegative val="0"/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Arkusz1!$F$2:$F$6</c:f>
              <c:numCache>
                <c:formatCode>#,##0.00</c:formatCode>
                <c:ptCount val="5"/>
                <c:pt idx="0">
                  <c:v>8136678.7999999998</c:v>
                </c:pt>
                <c:pt idx="1">
                  <c:v>18885170.789999999</c:v>
                </c:pt>
                <c:pt idx="2">
                  <c:v>44927244.43</c:v>
                </c:pt>
                <c:pt idx="3">
                  <c:v>13799433.74</c:v>
                </c:pt>
                <c:pt idx="4">
                  <c:v>17873161.620000001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27-42F1-BAC0-7D5D20679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6463216"/>
        <c:axId val="176463608"/>
      </c:barChart>
      <c:catAx>
        <c:axId val="17646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b="1" dirty="0"/>
                  <a:t>PLN</a:t>
                </a:r>
              </a:p>
            </c:rich>
          </c:tx>
          <c:layout>
            <c:manualLayout>
              <c:xMode val="edge"/>
              <c:yMode val="edge"/>
              <c:x val="6.8647705868444986E-2"/>
              <c:y val="1.97832610826506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6463608"/>
        <c:crosses val="autoZero"/>
        <c:auto val="1"/>
        <c:lblAlgn val="ctr"/>
        <c:lblOffset val="100"/>
        <c:noMultiLvlLbl val="0"/>
      </c:catAx>
      <c:valAx>
        <c:axId val="176463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6463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8718688734187"/>
          <c:y val="1.4353802097679592E-2"/>
          <c:w val="0.86942151356799224"/>
          <c:h val="0.71019502697240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D6B06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Podatek od nieruchomości</c:v>
                </c:pt>
                <c:pt idx="1">
                  <c:v>Podatek od czynności cywilnoprawnych</c:v>
                </c:pt>
                <c:pt idx="2">
                  <c:v>Udziały w podatku od osób fizycznych</c:v>
                </c:pt>
                <c:pt idx="3">
                  <c:v>Udziały w podatku od osób prawnych</c:v>
                </c:pt>
              </c:strCache>
            </c:strRef>
          </c:cat>
          <c:val>
            <c:numRef>
              <c:f>Arkusz1!$B$2:$B$5</c:f>
              <c:numCache>
                <c:formatCode>#,##0.00</c:formatCode>
                <c:ptCount val="4"/>
                <c:pt idx="0">
                  <c:v>73695396.849999994</c:v>
                </c:pt>
                <c:pt idx="1">
                  <c:v>2606657.9300000002</c:v>
                </c:pt>
                <c:pt idx="2">
                  <c:v>55671486</c:v>
                </c:pt>
                <c:pt idx="3">
                  <c:v>5122773.8899999997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C-4DB5-AFCB-5FA0252EC58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Podatek od nieruchomości</c:v>
                </c:pt>
                <c:pt idx="1">
                  <c:v>Podatek od czynności cywilnoprawnych</c:v>
                </c:pt>
                <c:pt idx="2">
                  <c:v>Udziały w podatku od osób fizycznych</c:v>
                </c:pt>
                <c:pt idx="3">
                  <c:v>Udziały w podatku od osób prawnych</c:v>
                </c:pt>
              </c:strCache>
            </c:strRef>
          </c:cat>
          <c:val>
            <c:numRef>
              <c:f>Arkusz1!$C$2:$C$5</c:f>
              <c:numCache>
                <c:formatCode>#,##0.00</c:formatCode>
                <c:ptCount val="4"/>
                <c:pt idx="0">
                  <c:v>74202724.269999996</c:v>
                </c:pt>
                <c:pt idx="1">
                  <c:v>2222327.7000000002</c:v>
                </c:pt>
                <c:pt idx="2">
                  <c:v>62578784</c:v>
                </c:pt>
                <c:pt idx="3">
                  <c:v>4824998.45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C-4DB5-AFCB-5FA0252EC58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Podatek od nieruchomości</c:v>
                </c:pt>
                <c:pt idx="1">
                  <c:v>Podatek od czynności cywilnoprawnych</c:v>
                </c:pt>
                <c:pt idx="2">
                  <c:v>Udziały w podatku od osób fizycznych</c:v>
                </c:pt>
                <c:pt idx="3">
                  <c:v>Udziały w podatku od osób prawnych</c:v>
                </c:pt>
              </c:strCache>
            </c:strRef>
          </c:cat>
          <c:val>
            <c:numRef>
              <c:f>Arkusz1!$D$2:$D$5</c:f>
              <c:numCache>
                <c:formatCode>#,##0.00</c:formatCode>
                <c:ptCount val="4"/>
                <c:pt idx="0">
                  <c:v>75819174.010000005</c:v>
                </c:pt>
                <c:pt idx="1">
                  <c:v>2455627.71</c:v>
                </c:pt>
                <c:pt idx="2">
                  <c:v>65272231</c:v>
                </c:pt>
                <c:pt idx="3">
                  <c:v>4584651.13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C-4DB5-AFCB-5FA0252EC58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Podatek od nieruchomości</c:v>
                </c:pt>
                <c:pt idx="1">
                  <c:v>Podatek od czynności cywilnoprawnych</c:v>
                </c:pt>
                <c:pt idx="2">
                  <c:v>Udziały w podatku od osób fizycznych</c:v>
                </c:pt>
                <c:pt idx="3">
                  <c:v>Udziały w podatku od osób prawnych</c:v>
                </c:pt>
              </c:strCache>
            </c:strRef>
          </c:cat>
          <c:val>
            <c:numRef>
              <c:f>Arkusz1!$E$2:$E$5</c:f>
              <c:numCache>
                <c:formatCode>#,##0.00</c:formatCode>
                <c:ptCount val="4"/>
                <c:pt idx="0">
                  <c:v>75619568.939999998</c:v>
                </c:pt>
                <c:pt idx="1">
                  <c:v>2563992.5</c:v>
                </c:pt>
                <c:pt idx="2">
                  <c:v>61816517</c:v>
                </c:pt>
                <c:pt idx="3">
                  <c:v>5683450.0499999998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DC-4DB5-AFCB-5FA0252EC589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Podatek od nieruchomości</c:v>
                </c:pt>
                <c:pt idx="1">
                  <c:v>Podatek od czynności cywilnoprawnych</c:v>
                </c:pt>
                <c:pt idx="2">
                  <c:v>Udziały w podatku od osób fizycznych</c:v>
                </c:pt>
                <c:pt idx="3">
                  <c:v>Udziały w podatku od osób prawnych</c:v>
                </c:pt>
              </c:strCache>
            </c:strRef>
          </c:cat>
          <c:val>
            <c:numRef>
              <c:f>Arkusz1!$F$2:$F$5</c:f>
              <c:numCache>
                <c:formatCode>#,##0.00</c:formatCode>
                <c:ptCount val="4"/>
                <c:pt idx="0">
                  <c:v>80742381.340000004</c:v>
                </c:pt>
                <c:pt idx="1">
                  <c:v>3480755.01</c:v>
                </c:pt>
                <c:pt idx="2">
                  <c:v>67940519</c:v>
                </c:pt>
                <c:pt idx="3">
                  <c:v>8909204.1099999994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3-44F6-A2C5-55F082886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76464784"/>
        <c:axId val="176465176"/>
      </c:barChart>
      <c:catAx>
        <c:axId val="17646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6465176"/>
        <c:crosses val="autoZero"/>
        <c:auto val="1"/>
        <c:lblAlgn val="ctr"/>
        <c:lblOffset val="100"/>
        <c:noMultiLvlLbl val="0"/>
      </c:catAx>
      <c:valAx>
        <c:axId val="17646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6464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accent3">
                <a:lumMod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dirty="0">
                <a:latin typeface="+mj-lt"/>
              </a:rPr>
              <a:t>% ZADŁUŻENIA DO WYKONANIA DOCHODÓW</a:t>
            </a:r>
          </a:p>
        </c:rich>
      </c:tx>
      <c:layout>
        <c:manualLayout>
          <c:xMode val="edge"/>
          <c:yMode val="edge"/>
          <c:x val="2.8538612423082772E-2"/>
          <c:y val="1.1168399511639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9038928400316633"/>
          <c:y val="6.5988501610587627E-2"/>
          <c:w val="0.65028269708383657"/>
          <c:h val="0.63906174887610956"/>
        </c:manualLayout>
      </c:layout>
      <c:lineChart>
        <c:grouping val="standard"/>
        <c:varyColors val="0"/>
        <c:ser>
          <c:idx val="0"/>
          <c:order val="1"/>
          <c:tx>
            <c:strRef>
              <c:f>Arkusz1!$B$1</c:f>
              <c:strCache>
                <c:ptCount val="1"/>
                <c:pt idx="0">
                  <c:v>Dochody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marker>
          <c:cat>
            <c:numRef>
              <c:f>Arkusz1!$A$2:$A$8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Arkusz1!$B$2:$B$8</c:f>
              <c:numCache>
                <c:formatCode>#,##0</c:formatCode>
                <c:ptCount val="7"/>
                <c:pt idx="0">
                  <c:v>222466227</c:v>
                </c:pt>
                <c:pt idx="1">
                  <c:v>245218622</c:v>
                </c:pt>
                <c:pt idx="2">
                  <c:v>262584422</c:v>
                </c:pt>
                <c:pt idx="3">
                  <c:v>284246995.35000002</c:v>
                </c:pt>
                <c:pt idx="4">
                  <c:v>327476220.81</c:v>
                </c:pt>
                <c:pt idx="5">
                  <c:v>301837284.44</c:v>
                </c:pt>
                <c:pt idx="6">
                  <c:v>339119707.94999999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27-42F1-BAC0-7D5D206796A6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Zadłużenie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gradFill>
                <a:gsLst>
                  <a:gs pos="0">
                    <a:schemeClr val="accent2"/>
                  </a:gs>
                  <a:gs pos="46000">
                    <a:schemeClr val="accent2"/>
                  </a:gs>
                  <a:gs pos="100000">
                    <a:schemeClr val="accent2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cat>
            <c:numRef>
              <c:f>Arkusz1!$A$2:$A$8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Arkusz1!$C$2:$C$8</c:f>
              <c:numCache>
                <c:formatCode>#,##0</c:formatCode>
                <c:ptCount val="7"/>
                <c:pt idx="0">
                  <c:v>87600229</c:v>
                </c:pt>
                <c:pt idx="1">
                  <c:v>81572829</c:v>
                </c:pt>
                <c:pt idx="2">
                  <c:v>100124929</c:v>
                </c:pt>
                <c:pt idx="3">
                  <c:v>115821429</c:v>
                </c:pt>
                <c:pt idx="4">
                  <c:v>135338529</c:v>
                </c:pt>
                <c:pt idx="5">
                  <c:v>130638809</c:v>
                </c:pt>
                <c:pt idx="6">
                  <c:v>119960549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27-42F1-BAC0-7D5D20679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127904"/>
        <c:axId val="178128688"/>
      </c:lineChart>
      <c:lineChart>
        <c:grouping val="standard"/>
        <c:varyColors val="0"/>
        <c:ser>
          <c:idx val="2"/>
          <c:order val="0"/>
          <c:tx>
            <c:strRef>
              <c:f>Arkusz1!$D$1</c:f>
              <c:strCache>
                <c:ptCount val="1"/>
                <c:pt idx="0">
                  <c:v>% zadłużenia do wykonania dochodów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marker>
          <c:cat>
            <c:numRef>
              <c:f>Arkusz1!$A$2:$A$8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Arkusz1!$D$2:$D$8</c:f>
              <c:numCache>
                <c:formatCode>#,##0.00</c:formatCode>
                <c:ptCount val="7"/>
                <c:pt idx="0">
                  <c:v>39.380000000000003</c:v>
                </c:pt>
                <c:pt idx="1">
                  <c:v>33.270000000000003</c:v>
                </c:pt>
                <c:pt idx="2">
                  <c:v>38.130000000000003</c:v>
                </c:pt>
                <c:pt idx="3">
                  <c:v>40.75</c:v>
                </c:pt>
                <c:pt idx="4">
                  <c:v>41.33</c:v>
                </c:pt>
                <c:pt idx="5">
                  <c:v>43.28</c:v>
                </c:pt>
                <c:pt idx="6">
                  <c:v>35.369999999999997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27-42F1-BAC0-7D5D20679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110616"/>
        <c:axId val="178108264"/>
      </c:lineChart>
      <c:valAx>
        <c:axId val="17812868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127904"/>
        <c:crosses val="autoZero"/>
        <c:crossBetween val="between"/>
      </c:valAx>
      <c:catAx>
        <c:axId val="178127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128688"/>
        <c:crosses val="autoZero"/>
        <c:auto val="1"/>
        <c:lblAlgn val="ctr"/>
        <c:lblOffset val="100"/>
        <c:noMultiLvlLbl val="0"/>
      </c:catAx>
      <c:valAx>
        <c:axId val="17810826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110616"/>
        <c:crosses val="max"/>
        <c:crossBetween val="between"/>
      </c:valAx>
      <c:catAx>
        <c:axId val="178110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1082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>
                <a:latin typeface="+mj-lt"/>
              </a:rPr>
              <a:t>% ZADŁUŻENIA DO WYKONANIA DOCHODÓW</a:t>
            </a:r>
          </a:p>
        </c:rich>
      </c:tx>
      <c:layout>
        <c:manualLayout>
          <c:xMode val="edge"/>
          <c:yMode val="edge"/>
          <c:x val="0.22862146934644564"/>
          <c:y val="4.6842309642729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6450630426262039"/>
          <c:y val="0.15310562419911891"/>
          <c:w val="0.79753081997069386"/>
          <c:h val="0.57929006022478946"/>
        </c:manualLayout>
      </c:layout>
      <c:lineChart>
        <c:grouping val="standard"/>
        <c:varyColors val="0"/>
        <c:ser>
          <c:idx val="2"/>
          <c:order val="1"/>
          <c:tx>
            <c:strRef>
              <c:f>Arkusz1!$D$1</c:f>
              <c:strCache>
                <c:ptCount val="1"/>
                <c:pt idx="0">
                  <c:v>% zadłużenia do wykonania dochodów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Arkusz1!$D$2:$D$8</c:f>
              <c:numCache>
                <c:formatCode>#,##0.00</c:formatCode>
                <c:ptCount val="7"/>
                <c:pt idx="0">
                  <c:v>39.380000000000003</c:v>
                </c:pt>
                <c:pt idx="1">
                  <c:v>33.270000000000003</c:v>
                </c:pt>
                <c:pt idx="2">
                  <c:v>38.130000000000003</c:v>
                </c:pt>
                <c:pt idx="3">
                  <c:v>40.75</c:v>
                </c:pt>
                <c:pt idx="4">
                  <c:v>41.33</c:v>
                </c:pt>
                <c:pt idx="5">
                  <c:v>43.28</c:v>
                </c:pt>
                <c:pt idx="6">
                  <c:v>35.369999999999997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27-42F1-BAC0-7D5D206796A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7841000"/>
        <c:axId val="277834336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Zadłużenie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gradFill>
                      <a:gsLst>
                        <a:gs pos="0">
                          <a:schemeClr val="accent2"/>
                        </a:gs>
                        <a:gs pos="46000">
                          <a:schemeClr val="accent2"/>
                        </a:gs>
                        <a:gs pos="100000">
                          <a:schemeClr val="accent2">
                            <a:lumMod val="20000"/>
                            <a:lumOff val="80000"/>
                            <a:alpha val="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  <a:ln w="9525" cap="flat" cmpd="sng" algn="ctr">
                      <a:solidFill>
                        <a:schemeClr val="accent2">
                          <a:shade val="95000"/>
                        </a:schemeClr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Arkusz1!$A$2:$A$8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Arkusz1!$C$2:$C$8</c15:sqref>
                        </c15:formulaRef>
                      </c:ext>
                    </c:extLst>
                    <c:numCache>
                      <c:formatCode>#,##0.00</c:formatCode>
                      <c:ptCount val="7"/>
                      <c:pt idx="0">
                        <c:v>87600229</c:v>
                      </c:pt>
                      <c:pt idx="1">
                        <c:v>81572829</c:v>
                      </c:pt>
                      <c:pt idx="2">
                        <c:v>100124929</c:v>
                      </c:pt>
                      <c:pt idx="3">
                        <c:v>115821429</c:v>
                      </c:pt>
                      <c:pt idx="4">
                        <c:v>135338529</c:v>
                      </c:pt>
                      <c:pt idx="5">
                        <c:v>130638809</c:v>
                      </c:pt>
                      <c:pt idx="6">
                        <c:v>119960549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527-42F1-BAC0-7D5D206796A6}"/>
                  </c:ext>
                </c:extLst>
              </c15:ser>
            </c15:filteredLineSeries>
            <c15:filteredLine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Dochody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rgbClr val="FF0000"/>
                    </a:solidFill>
                    <a:ln w="9525" cap="flat" cmpd="sng" algn="ctr">
                      <a:solidFill>
                        <a:srgbClr val="FF0000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Arkusz1!$B$2:$B$8</c15:sqref>
                        </c15:formulaRef>
                      </c:ext>
                    </c:extLst>
                    <c:numCache>
                      <c:formatCode>#,##0.00</c:formatCode>
                      <c:ptCount val="7"/>
                      <c:pt idx="0">
                        <c:v>222466227</c:v>
                      </c:pt>
                      <c:pt idx="1">
                        <c:v>245218622</c:v>
                      </c:pt>
                      <c:pt idx="2">
                        <c:v>262584422</c:v>
                      </c:pt>
                      <c:pt idx="3">
                        <c:v>284246995.35000002</c:v>
                      </c:pt>
                      <c:pt idx="4">
                        <c:v>327476220.81</c:v>
                      </c:pt>
                      <c:pt idx="5">
                        <c:v>301837284.44</c:v>
                      </c:pt>
                      <c:pt idx="6">
                        <c:v>339119707.94999999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1527-42F1-BAC0-7D5D206796A6}"/>
                  </c:ext>
                </c:extLst>
              </c15:ser>
            </c15:filteredLineSeries>
          </c:ext>
        </c:extLst>
      </c:lineChart>
      <c:catAx>
        <c:axId val="277841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b="1" dirty="0"/>
                  <a:t>PLN</a:t>
                </a:r>
              </a:p>
            </c:rich>
          </c:tx>
          <c:layout>
            <c:manualLayout>
              <c:xMode val="edge"/>
              <c:yMode val="edge"/>
              <c:x val="6.8647705868444986E-2"/>
              <c:y val="1.97832610826506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7834336"/>
        <c:crosses val="autoZero"/>
        <c:auto val="1"/>
        <c:lblAlgn val="ctr"/>
        <c:lblOffset val="100"/>
        <c:noMultiLvlLbl val="0"/>
      </c:catAx>
      <c:valAx>
        <c:axId val="2778343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7841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12586124310413"/>
          <c:y val="4.9266466366861002E-2"/>
          <c:w val="0.75917775517819952"/>
          <c:h val="0.847120893579958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wzrost zadłużenia (2015-2021)</c:v>
                </c:pt>
                <c:pt idx="1">
                  <c:v>inwestycje (2015-2021)</c:v>
                </c:pt>
              </c:strCache>
            </c:str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40082920</c:v>
                </c:pt>
                <c:pt idx="1">
                  <c:v>309339543.48000002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F-48EF-A632-CE742003ECB8}"/>
            </c:ext>
          </c:extLst>
        </c:ser>
        <c:ser>
          <c:idx val="1"/>
          <c:order val="1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wzrost zadłużenia (2015-2021)</c:v>
                </c:pt>
                <c:pt idx="1">
                  <c:v>inwestycje (2015-2021)</c:v>
                </c:pt>
              </c:strCache>
            </c:strRef>
          </c:cat>
          <c:val>
            <c:numRef>
              <c:f>Arkusz1!#REF!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F-48EF-A632-CE742003EC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74875160"/>
        <c:axId val="174875552"/>
      </c:barChart>
      <c:catAx>
        <c:axId val="17487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4875552"/>
        <c:crosses val="autoZero"/>
        <c:auto val="1"/>
        <c:lblAlgn val="ctr"/>
        <c:lblOffset val="100"/>
        <c:noMultiLvlLbl val="0"/>
      </c:catAx>
      <c:valAx>
        <c:axId val="17487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4875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0.76923</cdr:x>
      <cdr:y>0.0683</cdr:y>
    </cdr:from>
    <cdr:to>
      <cdr:x>0.87777</cdr:x>
      <cdr:y>0.22328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480719" y="4030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0.80342</cdr:x>
      <cdr:y>0.11712</cdr:y>
    </cdr:from>
    <cdr:to>
      <cdr:x>0.91195</cdr:x>
      <cdr:y>0.2721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768751" y="6910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0.72907</cdr:x>
      <cdr:y>0.02719</cdr:y>
    </cdr:from>
    <cdr:to>
      <cdr:x>1</cdr:x>
      <cdr:y>0.27606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47365" y="163175"/>
          <a:ext cx="2321586" cy="1493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200" dirty="0"/>
        </a:p>
      </cdr:txBody>
    </cdr:sp>
  </cdr:relSizeAnchor>
  <cdr:relSizeAnchor xmlns:cdr="http://schemas.openxmlformats.org/drawingml/2006/chartDrawing">
    <cdr:from>
      <cdr:x>0.33333</cdr:x>
      <cdr:y>0.11102</cdr:y>
    </cdr:from>
    <cdr:to>
      <cdr:x>0.44187</cdr:x>
      <cdr:y>0.266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808311" y="655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0.74627</cdr:x>
      <cdr:y>0.051</cdr:y>
    </cdr:from>
    <cdr:to>
      <cdr:x>0.87835</cdr:x>
      <cdr:y>0.22815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200800" y="317068"/>
          <a:ext cx="1274440" cy="1101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200" dirty="0"/>
        </a:p>
      </cdr:txBody>
    </cdr:sp>
  </cdr:relSizeAnchor>
  <cdr:relSizeAnchor xmlns:cdr="http://schemas.openxmlformats.org/drawingml/2006/chartDrawing">
    <cdr:from>
      <cdr:x>0.37313</cdr:x>
      <cdr:y>0.08107</cdr:y>
    </cdr:from>
    <cdr:to>
      <cdr:x>0.4679</cdr:x>
      <cdr:y>0.22815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600400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0.74627</cdr:x>
      <cdr:y>0.051</cdr:y>
    </cdr:from>
    <cdr:to>
      <cdr:x>0.87835</cdr:x>
      <cdr:y>0.22815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200800" y="317068"/>
          <a:ext cx="1274440" cy="1101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200" dirty="0"/>
        </a:p>
      </cdr:txBody>
    </cdr:sp>
  </cdr:relSizeAnchor>
  <cdr:relSizeAnchor xmlns:cdr="http://schemas.openxmlformats.org/drawingml/2006/chartDrawing">
    <cdr:from>
      <cdr:x>0.37313</cdr:x>
      <cdr:y>0.08107</cdr:y>
    </cdr:from>
    <cdr:to>
      <cdr:x>0.4679</cdr:x>
      <cdr:y>0.22815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600400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0.74627</cdr:x>
      <cdr:y>0.051</cdr:y>
    </cdr:from>
    <cdr:to>
      <cdr:x>0.87835</cdr:x>
      <cdr:y>0.22815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200800" y="317068"/>
          <a:ext cx="1274440" cy="1101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200" dirty="0"/>
        </a:p>
      </cdr:txBody>
    </cdr:sp>
  </cdr:relSizeAnchor>
  <cdr:relSizeAnchor xmlns:cdr="http://schemas.openxmlformats.org/drawingml/2006/chartDrawing">
    <cdr:from>
      <cdr:x>0.37313</cdr:x>
      <cdr:y>0.08107</cdr:y>
    </cdr:from>
    <cdr:to>
      <cdr:x>0.4679</cdr:x>
      <cdr:y>0.22815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600400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0.83607</cdr:x>
      <cdr:y>0.02899</cdr:y>
    </cdr:from>
    <cdr:to>
      <cdr:x>0.94262</cdr:x>
      <cdr:y>0.11594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7344815" y="144015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200" dirty="0"/>
        </a:p>
      </cdr:txBody>
    </cdr:sp>
  </cdr:relSizeAnchor>
  <cdr:relSizeAnchor xmlns:cdr="http://schemas.openxmlformats.org/drawingml/2006/chartDrawing">
    <cdr:from>
      <cdr:x>0.40984</cdr:x>
      <cdr:y>0.03962</cdr:y>
    </cdr:from>
    <cdr:to>
      <cdr:x>0.80328</cdr:x>
      <cdr:y>0.31061</cdr:y>
    </cdr:to>
    <cdr:sp macro="" textlink="">
      <cdr:nvSpPr>
        <cdr:cNvPr id="5" name="pole tekstowe 4"/>
        <cdr:cNvSpPr txBox="1"/>
      </cdr:nvSpPr>
      <cdr:spPr>
        <a:xfrm xmlns:a="http://schemas.openxmlformats.org/drawingml/2006/main" flipH="1">
          <a:off x="3600400" y="196849"/>
          <a:ext cx="3456384" cy="1346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200" dirty="0"/>
        </a:p>
      </cdr:txBody>
    </cdr:sp>
  </cdr:relSizeAnchor>
  <cdr:relSizeAnchor xmlns:cdr="http://schemas.openxmlformats.org/drawingml/2006/chartDrawing">
    <cdr:from>
      <cdr:x>0.90164</cdr:x>
      <cdr:y>0.24252</cdr:y>
    </cdr:from>
    <cdr:to>
      <cdr:x>1</cdr:x>
      <cdr:y>0.41206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7920885" y="1204960"/>
          <a:ext cx="864091" cy="842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04F3-0053-4A1F-81F2-F264D05D7419}" type="datetimeFigureOut">
              <a:rPr lang="pl-PL" smtClean="0"/>
              <a:pPr/>
              <a:t>2022-06-23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AC4F5-1BBC-49F7-855F-767380AAB3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28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846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329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24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60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27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58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95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14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41A34-60DB-4CE4-9156-C2355BF9106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D6BB-9723-473C-92EF-2893613158E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62A3-BE56-44E0-8A91-D6787819BDF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5C9C7-85E7-43CF-957B-ED80830F763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D25F-97F8-4FE7-98F7-D1DAB1D81B1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4228C-3A76-454B-BF67-125E41A80EA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DF8A6-641C-41B6-9A1F-F1D63A042C0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E593-C5B2-4050-9182-E246CDC137A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DD05D-39C1-4041-86E8-FE826BFCD33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3C1A0-E97A-409A-85BE-6B745446F54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5317-E715-4462-B809-21F6CA633AC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67EAD5-6D91-460C-9BCA-73445D8E608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12000" y="3048635"/>
            <a:ext cx="792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/>
            <a:r>
              <a:rPr lang="pl-PL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Wykonanie budżetu miasta 2021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460432" y="638132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7BFC4F-010C-4189-8F4C-C5B5B496BE65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czerwiec 2021   /   www.kedzierzynkozle.pl                                  </a:t>
            </a:r>
            <a:endParaRPr lang="pl-PL" sz="9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18E78E-E7AD-477C-AE87-D4604F9F7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19882"/>
            <a:ext cx="4392488" cy="2470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881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6063920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www.kedzierzynkozle.pl                                 </a:t>
            </a:r>
            <a:fld id="{77441A34-60DB-4CE4-9156-C2355BF91068}" type="slidenum">
              <a:rPr lang="pl-PL" sz="900">
                <a:solidFill>
                  <a:schemeClr val="accent2"/>
                </a:solidFill>
              </a:rPr>
              <a:pPr algn="r"/>
              <a:t>10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/11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3353524-B537-461D-8648-C89FE1E0C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miasta 2021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317723840"/>
              </p:ext>
            </p:extLst>
          </p:nvPr>
        </p:nvGraphicFramePr>
        <p:xfrm>
          <a:off x="179512" y="1017814"/>
          <a:ext cx="87849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252536" y="481385"/>
            <a:ext cx="51125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1000" dirty="0"/>
              <a:t>                                          WZROST ZADŁUŻENIA A INWESTYCJE 2015 - 2021</a:t>
            </a: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86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050"/>
            <a:ext cx="9144000" cy="432048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08044" y="2691907"/>
            <a:ext cx="7127912" cy="14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uwagę.</a:t>
            </a:r>
          </a:p>
          <a:p>
            <a:pPr>
              <a:lnSpc>
                <a:spcPct val="200000"/>
              </a:lnSpc>
            </a:pP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460432" y="638132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 dirty="0"/>
          </a:p>
        </p:txBody>
      </p:sp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9144000" cy="432048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1ACC456-ACF8-47EE-B83B-14A0D62BA787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www.kedzierzynkozle.pl                                 </a:t>
            </a:r>
            <a:fld id="{77441A34-60DB-4CE4-9156-C2355BF91068}" type="slidenum">
              <a:rPr lang="pl-PL" sz="900">
                <a:solidFill>
                  <a:schemeClr val="accent2"/>
                </a:solidFill>
              </a:rPr>
              <a:pPr algn="r"/>
              <a:t>11</a:t>
            </a:fld>
            <a:r>
              <a:rPr lang="pl-PL" sz="900" b="1" dirty="0">
                <a:solidFill>
                  <a:srgbClr val="002157"/>
                </a:solidFill>
              </a:rPr>
              <a:t> </a:t>
            </a:r>
            <a:r>
              <a:rPr lang="pl-PL" sz="900" dirty="0"/>
              <a:t>/11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1B87A43-4D81-44EC-B59A-208178065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A8E7DBE0-39B5-49DD-89EB-0C1FBBEE2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</a:t>
            </a:r>
            <a:r>
              <a:rPr lang="pl-PL" sz="900">
                <a:solidFill>
                  <a:srgbClr val="002060"/>
                </a:solidFill>
              </a:rPr>
              <a:t>miasta 2021</a:t>
            </a:r>
            <a:endParaRPr lang="pl-PL" sz="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  www.kedzierzynkozle.pl                                 </a:t>
            </a:r>
            <a:fld id="{77441A34-60DB-4CE4-9156-C2355BF91068}" type="slidenum">
              <a:rPr lang="pl-PL" sz="900">
                <a:solidFill>
                  <a:schemeClr val="accent2"/>
                </a:solidFill>
              </a:rPr>
              <a:pPr algn="r"/>
              <a:t>2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/11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miasta 2021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B490F59-6FF3-6320-41B7-767EED983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246"/>
            <a:ext cx="9144000" cy="32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  www.kedzierzynkozle.pl                                 </a:t>
            </a:r>
            <a:fld id="{77441A34-60DB-4CE4-9156-C2355BF91068}" type="slidenum">
              <a:rPr lang="pl-PL" sz="900">
                <a:solidFill>
                  <a:schemeClr val="accent2"/>
                </a:solidFill>
              </a:rPr>
              <a:pPr algn="r"/>
              <a:t>3</a:t>
            </a:fld>
            <a:r>
              <a:rPr lang="pl-PL" sz="900" b="1" dirty="0">
                <a:solidFill>
                  <a:schemeClr val="accent2"/>
                </a:solidFill>
              </a:rPr>
              <a:t> /</a:t>
            </a:r>
            <a:r>
              <a:rPr lang="pl-PL" sz="900" dirty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miasta 2021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BCC20C1-E054-4BC0-B00A-316FADDC5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88861"/>
              </p:ext>
            </p:extLst>
          </p:nvPr>
        </p:nvGraphicFramePr>
        <p:xfrm>
          <a:off x="707813" y="620688"/>
          <a:ext cx="8118902" cy="562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338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www.kedzierzynkozle.</a:t>
            </a:r>
            <a:r>
              <a:rPr lang="pl-PL" sz="900" b="1" dirty="0">
                <a:solidFill>
                  <a:schemeClr val="accent2"/>
                </a:solidFill>
              </a:rPr>
              <a:t>pl                                 </a:t>
            </a:r>
            <a:fld id="{77441A34-60DB-4CE4-9156-C2355BF91068}" type="slidenum">
              <a:rPr lang="pl-PL" sz="900">
                <a:solidFill>
                  <a:schemeClr val="accent2"/>
                </a:solidFill>
              </a:rPr>
              <a:pPr algn="r"/>
              <a:t>4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/11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9654F5E-6100-4765-80C2-8221425E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miasta 2021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/>
          <a:srcRect l="29526" t="15001" r="16926" b="24800"/>
          <a:stretch/>
        </p:blipFill>
        <p:spPr>
          <a:xfrm>
            <a:off x="365719" y="760675"/>
            <a:ext cx="8045009" cy="50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5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www.kedzierzynkozle.</a:t>
            </a:r>
            <a:r>
              <a:rPr lang="pl-PL" sz="900" b="1" dirty="0">
                <a:solidFill>
                  <a:schemeClr val="accent2"/>
                </a:solidFill>
              </a:rPr>
              <a:t>pl                                 </a:t>
            </a:r>
            <a:fld id="{77441A34-60DB-4CE4-9156-C2355BF91068}" type="slidenum">
              <a:rPr lang="pl-PL" sz="900">
                <a:solidFill>
                  <a:schemeClr val="accent2"/>
                </a:solidFill>
              </a:rPr>
              <a:pPr algn="r"/>
              <a:t>5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/11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9654F5E-6100-4765-80C2-8221425E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miasta 2021</a:t>
            </a:r>
          </a:p>
        </p:txBody>
      </p:sp>
      <p:graphicFrame>
        <p:nvGraphicFramePr>
          <p:cNvPr id="9" name="Symbol zastępczy zawartości 20">
            <a:extLst>
              <a:ext uri="{FF2B5EF4-FFF2-40B4-BE49-F238E27FC236}">
                <a16:creationId xmlns:a16="http://schemas.microsoft.com/office/drawing/2014/main" id="{4D36BE7F-8B78-4A04-BDD3-A3822D71E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462937"/>
              </p:ext>
            </p:extLst>
          </p:nvPr>
        </p:nvGraphicFramePr>
        <p:xfrm>
          <a:off x="199365" y="340683"/>
          <a:ext cx="8799681" cy="597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382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" y="5985145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6"/>
          <a:stretch/>
        </p:blipFill>
        <p:spPr>
          <a:xfrm>
            <a:off x="143508" y="6110378"/>
            <a:ext cx="1944215" cy="70299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www.kedzierzynkozle.</a:t>
            </a:r>
            <a:r>
              <a:rPr lang="pl-PL" sz="900" b="1" dirty="0">
                <a:solidFill>
                  <a:schemeClr val="accent2"/>
                </a:solidFill>
              </a:rPr>
              <a:t>pl                                 </a:t>
            </a:r>
            <a:fld id="{77441A34-60DB-4CE4-9156-C2355BF91068}" type="slidenum">
              <a:rPr lang="pl-PL" sz="900">
                <a:solidFill>
                  <a:schemeClr val="accent2"/>
                </a:solidFill>
              </a:rPr>
              <a:pPr algn="r"/>
              <a:t>6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/11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9654F5E-6100-4765-80C2-8221425E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miasta 2021</a:t>
            </a:r>
          </a:p>
        </p:txBody>
      </p:sp>
      <p:graphicFrame>
        <p:nvGraphicFramePr>
          <p:cNvPr id="3" name="Symbol zastępczy zawartości 16">
            <a:extLst>
              <a:ext uri="{FF2B5EF4-FFF2-40B4-BE49-F238E27FC236}">
                <a16:creationId xmlns:a16="http://schemas.microsoft.com/office/drawing/2014/main" id="{52E2A45C-91F3-41F9-A13E-657FA847F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447519"/>
              </p:ext>
            </p:extLst>
          </p:nvPr>
        </p:nvGraphicFramePr>
        <p:xfrm>
          <a:off x="323528" y="980728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46EE26E-D5F7-45DE-93E6-7C61B7C84B40}"/>
              </a:ext>
            </a:extLst>
          </p:cNvPr>
          <p:cNvSpPr txBox="1"/>
          <p:nvPr/>
        </p:nvSpPr>
        <p:spPr>
          <a:xfrm>
            <a:off x="467544" y="592789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227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881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6063920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www.kedzierzynkozle.pl                                 </a:t>
            </a:r>
            <a:fld id="{77441A34-60DB-4CE4-9156-C2355BF91068}" type="slidenum">
              <a:rPr lang="pl-PL" sz="900">
                <a:solidFill>
                  <a:schemeClr val="accent2"/>
                </a:solidFill>
              </a:rPr>
              <a:pPr algn="r"/>
              <a:t>7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/11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3353524-B537-461D-8648-C89FE1E0C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miasta 2021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/>
          <a:srcRect l="28738" t="15001" r="13775" b="22000"/>
          <a:stretch/>
        </p:blipFill>
        <p:spPr>
          <a:xfrm>
            <a:off x="467544" y="841769"/>
            <a:ext cx="8208912" cy="5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www.kedzierzynkozle.</a:t>
            </a:r>
            <a:r>
              <a:rPr lang="pl-PL" sz="900" b="1" dirty="0">
                <a:solidFill>
                  <a:srgbClr val="333399"/>
                </a:solidFill>
              </a:rPr>
              <a:t>pl                                 </a:t>
            </a:r>
            <a:fld id="{77441A34-60DB-4CE4-9156-C2355BF91068}" type="slidenum">
              <a:rPr lang="pl-PL" sz="900">
                <a:solidFill>
                  <a:srgbClr val="333399"/>
                </a:solidFill>
              </a:rPr>
              <a:pPr algn="r"/>
              <a:t>8</a:t>
            </a:fld>
            <a:r>
              <a:rPr lang="pl-PL" sz="900" b="1" dirty="0">
                <a:solidFill>
                  <a:srgbClr val="333399"/>
                </a:solidFill>
              </a:rPr>
              <a:t> </a:t>
            </a:r>
            <a:r>
              <a:rPr lang="pl-PL" sz="900" dirty="0">
                <a:solidFill>
                  <a:srgbClr val="333399"/>
                </a:solidFill>
              </a:rPr>
              <a:t>/11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9654F5E-6100-4765-80C2-8221425E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miasta 2021</a:t>
            </a:r>
          </a:p>
        </p:txBody>
      </p:sp>
      <p:graphicFrame>
        <p:nvGraphicFramePr>
          <p:cNvPr id="9" name="Symbol zastępczy zawartości 20">
            <a:extLst>
              <a:ext uri="{FF2B5EF4-FFF2-40B4-BE49-F238E27FC236}">
                <a16:creationId xmlns:a16="http://schemas.microsoft.com/office/drawing/2014/main" id="{4D36BE7F-8B78-4A04-BDD3-A3822D71E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62890"/>
              </p:ext>
            </p:extLst>
          </p:nvPr>
        </p:nvGraphicFramePr>
        <p:xfrm>
          <a:off x="179512" y="340683"/>
          <a:ext cx="8568952" cy="647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505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" y="5898621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www.kedzierzynkozle.</a:t>
            </a:r>
            <a:r>
              <a:rPr lang="pl-PL" sz="900" b="1" dirty="0">
                <a:solidFill>
                  <a:srgbClr val="333399"/>
                </a:solidFill>
              </a:rPr>
              <a:t>pl                                 </a:t>
            </a:r>
            <a:fld id="{77441A34-60DB-4CE4-9156-C2355BF91068}" type="slidenum">
              <a:rPr lang="pl-PL" sz="900">
                <a:solidFill>
                  <a:srgbClr val="333399"/>
                </a:solidFill>
              </a:rPr>
              <a:pPr algn="r"/>
              <a:t>9</a:t>
            </a:fld>
            <a:r>
              <a:rPr lang="pl-PL" sz="900" b="1" dirty="0">
                <a:solidFill>
                  <a:srgbClr val="333399"/>
                </a:solidFill>
              </a:rPr>
              <a:t> </a:t>
            </a:r>
            <a:r>
              <a:rPr lang="pl-PL" sz="900" dirty="0">
                <a:solidFill>
                  <a:srgbClr val="333399"/>
                </a:solidFill>
              </a:rPr>
              <a:t>/11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9654F5E-6100-4765-80C2-8221425E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0683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dirty="0">
                <a:solidFill>
                  <a:srgbClr val="002060"/>
                </a:solidFill>
              </a:rPr>
              <a:t>Wykonanie budżetu miasta 2021</a:t>
            </a:r>
          </a:p>
        </p:txBody>
      </p:sp>
      <p:graphicFrame>
        <p:nvGraphicFramePr>
          <p:cNvPr id="9" name="Symbol zastępczy zawartości 20">
            <a:extLst>
              <a:ext uri="{FF2B5EF4-FFF2-40B4-BE49-F238E27FC236}">
                <a16:creationId xmlns:a16="http://schemas.microsoft.com/office/drawing/2014/main" id="{4D36BE7F-8B78-4A04-BDD3-A3822D71E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309853"/>
              </p:ext>
            </p:extLst>
          </p:nvPr>
        </p:nvGraphicFramePr>
        <p:xfrm>
          <a:off x="-36512" y="456668"/>
          <a:ext cx="8799681" cy="597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43855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1">
  <a:themeElements>
    <a:clrScheme name="Prezentacj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j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Prezentacja1</Template>
  <TotalTime>3035</TotalTime>
  <Words>179</Words>
  <Application>Microsoft Office PowerPoint</Application>
  <PresentationFormat>Pokaz na ekranie (4:3)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Calibri</vt:lpstr>
      <vt:lpstr>Prezentacja1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TG</dc:creator>
  <cp:lastModifiedBy>jmysliwiec</cp:lastModifiedBy>
  <cp:revision>291</cp:revision>
  <cp:lastPrinted>2022-06-23T06:39:15Z</cp:lastPrinted>
  <dcterms:created xsi:type="dcterms:W3CDTF">2015-09-14T10:16:22Z</dcterms:created>
  <dcterms:modified xsi:type="dcterms:W3CDTF">2022-06-23T06:40:21Z</dcterms:modified>
</cp:coreProperties>
</file>