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4" r:id="rId4"/>
    <p:sldId id="275" r:id="rId5"/>
    <p:sldId id="262" r:id="rId6"/>
    <p:sldId id="265" r:id="rId7"/>
    <p:sldId id="268" r:id="rId8"/>
    <p:sldId id="269" r:id="rId9"/>
    <p:sldId id="270" r:id="rId10"/>
    <p:sldId id="271" r:id="rId11"/>
    <p:sldId id="278" r:id="rId12"/>
    <p:sldId id="273" r:id="rId13"/>
    <p:sldId id="279" r:id="rId14"/>
    <p:sldId id="281" r:id="rId15"/>
    <p:sldId id="277" r:id="rId16"/>
    <p:sldId id="259" r:id="rId1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2941E"/>
    <a:srgbClr val="86C323"/>
    <a:srgbClr val="133BB9"/>
    <a:srgbClr val="AC1414"/>
    <a:srgbClr val="D1D1D1"/>
    <a:srgbClr val="2D3257"/>
    <a:srgbClr val="BABABA"/>
    <a:srgbClr val="C4C4C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04" autoAdjust="0"/>
    <p:restoredTop sz="88070" autoAdjust="0"/>
  </p:normalViewPr>
  <p:slideViewPr>
    <p:cSldViewPr>
      <p:cViewPr varScale="1">
        <p:scale>
          <a:sx n="105" d="100"/>
          <a:sy n="105" d="100"/>
        </p:scale>
        <p:origin x="612" y="114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06083650190116"/>
          <c:y val="0.24688796680497926"/>
          <c:w val="0.46768060836501901"/>
          <c:h val="0.5103734439834024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Wsch.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CE6-4F85-B9B2-941BC564DA42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E6-4F85-B9B2-941BC564DA42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9416-40A4-943F-9AEE8F612D29}"/>
              </c:ext>
            </c:extLst>
          </c:dPt>
          <c:dLbls>
            <c:dLbl>
              <c:idx val="0"/>
              <c:layout>
                <c:manualLayout>
                  <c:x val="-2.9496825286428205E-2"/>
                  <c:y val="8.03042800574157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22C94A-2732-450B-B195-1C18391D9D20}" type="CATEGORYNAM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[NAZWA KATEGORII]</a:t>
                    </a:fld>
                    <a:endParaRPr lang="en-US" dirty="0"/>
                  </a:p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E90E167-60B8-4322-95A3-D67B41C9A16B}" type="PERCENTAG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[PROCENTOWE]</a:t>
                    </a:fld>
                    <a:endParaRPr lang="pl-PL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52995166688158"/>
                      <c:h val="0.176495109982005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CE6-4F85-B9B2-941BC564DA42}"/>
                </c:ext>
              </c:extLst>
            </c:dLbl>
            <c:dLbl>
              <c:idx val="1"/>
              <c:layout>
                <c:manualLayout>
                  <c:x val="7.6174041818348345E-2"/>
                  <c:y val="-4.3796935282025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6E5D2C-D7FD-4276-AE8B-A97183DD7630}" type="CATEGORYNAM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[NAZWA KATEGORII]</a:t>
                    </a:fld>
                    <a:endParaRPr lang="en-US" dirty="0"/>
                  </a:p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B3C8F22-8D5B-44CB-9432-04F92DDD9372}" type="PERCENTAGE">
                      <a:rPr lang="en-US"/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[PROCENTOWE]</a:t>
                    </a:fld>
                    <a:endParaRPr lang="pl-PL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1488913790415002"/>
                      <c:h val="0.134652023949056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E6-4F85-B9B2-941BC564DA42}"/>
                </c:ext>
              </c:extLst>
            </c:dLbl>
            <c:dLbl>
              <c:idx val="2"/>
              <c:layout>
                <c:manualLayout>
                  <c:x val="1.9674975657419314E-2"/>
                  <c:y val="4.256349441644431E-2"/>
                </c:manualLayout>
              </c:layout>
              <c:tx>
                <c:rich>
                  <a:bodyPr/>
                  <a:lstStyle/>
                  <a:p>
                    <a:fld id="{472F7624-A076-45DA-8F56-219B78278AF6}" type="CATEGORYNAME">
                      <a:rPr lang="en-US" smtClean="0"/>
                      <a:pPr/>
                      <a:t>[NAZWA KATEGORII]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D97FEFE2-8BA8-467F-A96E-1CEE064DB5E9}" type="PERCENTAGE">
                      <a:rPr lang="en-US" baseline="0"/>
                      <a:pPr/>
                      <a:t>[PROCENTOWE]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055630695434933"/>
                      <c:h val="0.132280104828002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9416-40A4-943F-9AEE8F612D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117.41</c:v>
                </c:pt>
                <c:pt idx="1">
                  <c:v>318.10000000000002</c:v>
                </c:pt>
                <c:pt idx="2">
                  <c:v>12.39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E6-4F85-B9B2-941BC564DA4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E6-4F85-B9B2-941BC564DA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CE6-4F85-B9B2-941BC564DA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845-4511-A092-3D68D8355A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5-9CE6-4F85-B9B2-941BC564DA4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pieChart>
        <c:varyColors val="1"/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CE6-4F85-B9B2-941BC564DA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CE6-4F85-B9B2-941BC564DA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845-4511-A092-3D68D8355AB9}"/>
              </c:ext>
            </c:extLst>
          </c:dPt>
          <c:cat>
            <c:strRef>
              <c:f>Sheet1!$B$1:$D$1</c:f>
              <c:strCache>
                <c:ptCount val="3"/>
                <c:pt idx="0">
                  <c:v>Wydatki majątkowe</c:v>
                </c:pt>
                <c:pt idx="1">
                  <c:v>Wydatki bieżące</c:v>
                </c:pt>
                <c:pt idx="2">
                  <c:v>Rozchody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8-9CE6-4F85-B9B2-941BC564D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17D93B-FA10-4965-93DB-D93C73FDBCFB}" type="datetimeFigureOut">
              <a:rPr lang="pl-PL"/>
              <a:pPr>
                <a:defRPr/>
              </a:pPr>
              <a:t>2023-12-12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750D4F8-D195-4F68-86DD-C3D271F0EB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F9FC7B-EBA7-4F48-9B0E-AAC9EC562CC1}" type="slidenum">
              <a:rPr lang="pl-PL" smtClean="0">
                <a:cs typeface="Arial" charset="0"/>
              </a:rPr>
              <a:pPr/>
              <a:t>1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10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1061836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11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1173227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12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719400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13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728242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14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30466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15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685732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765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376757-EBB8-435D-BA06-C877E4570766}" type="slidenum">
              <a:rPr lang="pl-PL" smtClean="0">
                <a:cs typeface="Arial" charset="0"/>
              </a:rPr>
              <a:pPr/>
              <a:t>16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2</a:t>
            </a:fld>
            <a:endParaRPr lang="pl-PL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3</a:t>
            </a:fld>
            <a:endParaRPr lang="pl-P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553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5A48F1-57A5-4E7C-BE39-7A90F6E62E98}" type="slidenum">
              <a:rPr lang="pl-PL" smtClean="0">
                <a:cs typeface="Arial" charset="0"/>
              </a:rPr>
              <a:pPr/>
              <a:t>4</a:t>
            </a:fld>
            <a:endParaRPr lang="pl-P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66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23555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747517-D1B4-4436-8949-6F27428DF1DA}" type="slidenum">
              <a:rPr lang="pl-PL" sz="1200"/>
              <a:pPr algn="r"/>
              <a:t>5</a:t>
            </a:fld>
            <a:endParaRPr lang="pl-PL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6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3322694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7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75405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8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2934263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19459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FF89E0-F77A-4EA4-9DD8-52EF38F6D5FB}" type="slidenum">
              <a:rPr lang="pl-PL" sz="1200"/>
              <a:pPr algn="r"/>
              <a:t>9</a:t>
            </a:fld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54198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8FF08-A324-4B82-B256-F8317FCEEA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14D9-D32C-4D8F-AB1B-892639DAA5F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9345A-32D8-4F25-8522-3E4DD34450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A5BED-B1E4-40B2-9980-B0071A8D20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17E53-C71C-43BC-B573-2EFDEB46C5F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D39FA-CFF4-492E-8064-D6A525C0F0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0C63A-3A38-44B3-AB9D-1A136347F20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B48C-BEDA-4FDC-86A3-4726EB6221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F3F5A-31E8-46E2-A026-C0342346C25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3F57C-C527-47DF-8172-9593340459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1B4E-887D-413D-A523-8E8089FC45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626E586-0FB8-4220-AE1E-3BCE4F828FF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pole tekstowe 10"/>
          <p:cNvSpPr txBox="1">
            <a:spLocks noChangeArrowheads="1"/>
          </p:cNvSpPr>
          <p:nvPr/>
        </p:nvSpPr>
        <p:spPr bwMode="auto">
          <a:xfrm>
            <a:off x="8459788" y="6381750"/>
            <a:ext cx="3603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l-PL" sz="1200"/>
          </a:p>
        </p:txBody>
      </p:sp>
      <p:pic>
        <p:nvPicPr>
          <p:cNvPr id="14339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Obraz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971600" y="1670201"/>
            <a:ext cx="7200801" cy="2482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PROJEKT BUDŻETU </a:t>
            </a:r>
          </a:p>
          <a:p>
            <a:pPr algn="ctr" eaLnBrk="0" hangingPunct="0">
              <a:lnSpc>
                <a:spcPct val="150000"/>
              </a:lnSpc>
            </a:pP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MIASTA KĘDZIERZYN-KOŹLE </a:t>
            </a:r>
            <a:br>
              <a:rPr lang="pl-PL" altLang="pl-PL" sz="3600" b="1" dirty="0">
                <a:latin typeface="+mn-lt"/>
                <a:cs typeface="Calibri" panose="020F0502020204030204" pitchFamily="34" charset="0"/>
              </a:rPr>
            </a:br>
            <a:r>
              <a:rPr lang="pl-PL" altLang="pl-PL" sz="3600" b="1" dirty="0">
                <a:latin typeface="+mn-lt"/>
                <a:cs typeface="Calibri" panose="020F0502020204030204" pitchFamily="34" charset="0"/>
              </a:rPr>
              <a:t>NA ROK 2024</a:t>
            </a:r>
            <a:endParaRPr lang="pl-PL" sz="3600" b="1" dirty="0">
              <a:latin typeface="+mn-lt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10/16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14BC9F32-032F-4FCB-A74D-1B09BB05C45F}"/>
              </a:ext>
            </a:extLst>
          </p:cNvPr>
          <p:cNvCxnSpPr>
            <a:cxnSpLocks/>
          </p:cNvCxnSpPr>
          <p:nvPr/>
        </p:nvCxnSpPr>
        <p:spPr>
          <a:xfrm>
            <a:off x="5936971" y="3664217"/>
            <a:ext cx="2736999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58D746F8-41CC-45A9-9BBE-972DFFFA7704}"/>
              </a:ext>
            </a:extLst>
          </p:cNvPr>
          <p:cNvCxnSpPr>
            <a:cxnSpLocks/>
          </p:cNvCxnSpPr>
          <p:nvPr/>
        </p:nvCxnSpPr>
        <p:spPr>
          <a:xfrm flipV="1">
            <a:off x="3563888" y="1404638"/>
            <a:ext cx="1872208" cy="1821186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EEA32D69-6A7E-4F24-B18C-16CC5896D265}"/>
              </a:ext>
            </a:extLst>
          </p:cNvPr>
          <p:cNvSpPr txBox="1"/>
          <p:nvPr/>
        </p:nvSpPr>
        <p:spPr>
          <a:xfrm rot="18927078">
            <a:off x="3809904" y="1948216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299,42%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B530B2F-9DDC-EC82-017D-8473BF75C4A9}"/>
              </a:ext>
            </a:extLst>
          </p:cNvPr>
          <p:cNvSpPr txBox="1"/>
          <p:nvPr/>
        </p:nvSpPr>
        <p:spPr>
          <a:xfrm>
            <a:off x="5076056" y="3060249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WYPŁATA ODSZKODOWAŃ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ZA PRZEJĘTE GRUNTA</a:t>
            </a:r>
          </a:p>
        </p:txBody>
      </p:sp>
      <p:pic>
        <p:nvPicPr>
          <p:cNvPr id="40" name="Obraz 39">
            <a:extLst>
              <a:ext uri="{FF2B5EF4-FFF2-40B4-BE49-F238E27FC236}">
                <a16:creationId xmlns:a16="http://schemas.microsoft.com/office/drawing/2014/main" id="{E579FC1B-8F4E-4CD4-B828-B816EA889F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16544"/>
            <a:ext cx="5159267" cy="2840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72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11/16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14BC9F32-032F-4FCB-A74D-1B09BB05C45F}"/>
              </a:ext>
            </a:extLst>
          </p:cNvPr>
          <p:cNvCxnSpPr>
            <a:cxnSpLocks/>
          </p:cNvCxnSpPr>
          <p:nvPr/>
        </p:nvCxnSpPr>
        <p:spPr>
          <a:xfrm>
            <a:off x="6156176" y="2636912"/>
            <a:ext cx="2484623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CE52E7BF-1D0E-4E48-9245-76CDFD66FE99}"/>
              </a:ext>
            </a:extLst>
          </p:cNvPr>
          <p:cNvCxnSpPr>
            <a:cxnSpLocks/>
          </p:cNvCxnSpPr>
          <p:nvPr/>
        </p:nvCxnSpPr>
        <p:spPr>
          <a:xfrm>
            <a:off x="681484" y="4941168"/>
            <a:ext cx="216232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58D746F8-41CC-45A9-9BBE-972DFFFA7704}"/>
              </a:ext>
            </a:extLst>
          </p:cNvPr>
          <p:cNvCxnSpPr>
            <a:cxnSpLocks/>
          </p:cNvCxnSpPr>
          <p:nvPr/>
        </p:nvCxnSpPr>
        <p:spPr>
          <a:xfrm flipV="1">
            <a:off x="3589945" y="1269904"/>
            <a:ext cx="1822145" cy="429494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89DEB098-CDCF-4921-AE3C-A1EE9B08E65F}"/>
              </a:ext>
            </a:extLst>
          </p:cNvPr>
          <p:cNvCxnSpPr>
            <a:cxnSpLocks/>
          </p:cNvCxnSpPr>
          <p:nvPr/>
        </p:nvCxnSpPr>
        <p:spPr>
          <a:xfrm flipV="1">
            <a:off x="6732240" y="4108922"/>
            <a:ext cx="1908559" cy="264893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3DB6CF5-5CE6-41B8-A145-5959B5867492}"/>
              </a:ext>
            </a:extLst>
          </p:cNvPr>
          <p:cNvSpPr txBox="1"/>
          <p:nvPr/>
        </p:nvSpPr>
        <p:spPr>
          <a:xfrm rot="21058573">
            <a:off x="7182777" y="3879963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24,13%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EEA32D69-6A7E-4F24-B18C-16CC5896D265}"/>
              </a:ext>
            </a:extLst>
          </p:cNvPr>
          <p:cNvSpPr txBox="1"/>
          <p:nvPr/>
        </p:nvSpPr>
        <p:spPr>
          <a:xfrm rot="20802710">
            <a:off x="3988687" y="1100627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28,03%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B530B2F-9DDC-EC82-017D-8473BF75C4A9}"/>
              </a:ext>
            </a:extLst>
          </p:cNvPr>
          <p:cNvSpPr txBox="1"/>
          <p:nvPr/>
        </p:nvSpPr>
        <p:spPr>
          <a:xfrm>
            <a:off x="5150550" y="2052137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OBSŁUGA RATOWNIKÓW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MOSIR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872434C-6039-47EF-6CA6-BC4D833EE22D}"/>
              </a:ext>
            </a:extLst>
          </p:cNvPr>
          <p:cNvSpPr txBox="1"/>
          <p:nvPr/>
        </p:nvSpPr>
        <p:spPr>
          <a:xfrm>
            <a:off x="140673" y="4356393"/>
            <a:ext cx="335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OCHRONA OBIEKTÓW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MOSIR</a:t>
            </a:r>
          </a:p>
        </p:txBody>
      </p:sp>
      <p:pic>
        <p:nvPicPr>
          <p:cNvPr id="29" name="Obraz 28">
            <a:extLst>
              <a:ext uri="{FF2B5EF4-FFF2-40B4-BE49-F238E27FC236}">
                <a16:creationId xmlns:a16="http://schemas.microsoft.com/office/drawing/2014/main" id="{6B3DD68D-413E-474D-ABA5-1993BD1806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89785"/>
            <a:ext cx="5149640" cy="2199255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283CBB8B-1190-47AD-A3F0-B0B88B0346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218" y="4405237"/>
            <a:ext cx="5156238" cy="132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939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12/16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519876E-77BC-4DDA-9E3B-7F92789DE111}"/>
              </a:ext>
            </a:extLst>
          </p:cNvPr>
          <p:cNvSpPr txBox="1"/>
          <p:nvPr/>
        </p:nvSpPr>
        <p:spPr>
          <a:xfrm>
            <a:off x="5103017" y="1908121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KOSZTY POSIŁKÓW (OBIADÓW)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DLA PODOPIECZNYCH MOPS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B8E0630B-7917-4173-88B4-00B867429470}"/>
              </a:ext>
            </a:extLst>
          </p:cNvPr>
          <p:cNvSpPr txBox="1"/>
          <p:nvPr/>
        </p:nvSpPr>
        <p:spPr>
          <a:xfrm>
            <a:off x="-194706" y="4118479"/>
            <a:ext cx="3905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UTRZYMANIE MIESZKAŃCÓW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W DOMACH POMOCY 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SPOŁECZNEJ</a:t>
            </a:r>
          </a:p>
        </p:txBody>
      </p: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A341F0D3-8125-4F33-B51C-6620ACCB95DE}"/>
              </a:ext>
            </a:extLst>
          </p:cNvPr>
          <p:cNvCxnSpPr>
            <a:cxnSpLocks/>
          </p:cNvCxnSpPr>
          <p:nvPr/>
        </p:nvCxnSpPr>
        <p:spPr>
          <a:xfrm>
            <a:off x="5796136" y="2492896"/>
            <a:ext cx="3097039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4488C1B5-3073-4ED1-8AE3-DF8E8EC75FA0}"/>
              </a:ext>
            </a:extLst>
          </p:cNvPr>
          <p:cNvCxnSpPr>
            <a:cxnSpLocks/>
          </p:cNvCxnSpPr>
          <p:nvPr/>
        </p:nvCxnSpPr>
        <p:spPr>
          <a:xfrm>
            <a:off x="251520" y="4941168"/>
            <a:ext cx="3012566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281FB86D-93AA-4EC0-998A-C1C7226D3F85}"/>
              </a:ext>
            </a:extLst>
          </p:cNvPr>
          <p:cNvCxnSpPr>
            <a:cxnSpLocks/>
          </p:cNvCxnSpPr>
          <p:nvPr/>
        </p:nvCxnSpPr>
        <p:spPr>
          <a:xfrm flipV="1">
            <a:off x="3563888" y="1774207"/>
            <a:ext cx="1872208" cy="104736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4D10B005-FB12-4DE2-90A1-8D182704364A}"/>
              </a:ext>
            </a:extLst>
          </p:cNvPr>
          <p:cNvCxnSpPr>
            <a:cxnSpLocks/>
          </p:cNvCxnSpPr>
          <p:nvPr/>
        </p:nvCxnSpPr>
        <p:spPr>
          <a:xfrm flipV="1">
            <a:off x="6804248" y="3531866"/>
            <a:ext cx="1836551" cy="214335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46229644-9354-432A-9FDB-AFF3A4F4DE1C}"/>
              </a:ext>
            </a:extLst>
          </p:cNvPr>
          <p:cNvSpPr txBox="1"/>
          <p:nvPr/>
        </p:nvSpPr>
        <p:spPr>
          <a:xfrm rot="21202353">
            <a:off x="7308542" y="3294810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4,42%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F1F70E18-05EC-4E83-85C0-6F3FCF6C973F}"/>
              </a:ext>
            </a:extLst>
          </p:cNvPr>
          <p:cNvSpPr txBox="1"/>
          <p:nvPr/>
        </p:nvSpPr>
        <p:spPr>
          <a:xfrm rot="21383671">
            <a:off x="4146195" y="1453404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1,27%</a:t>
            </a:r>
          </a:p>
        </p:txBody>
      </p:sp>
      <p:pic>
        <p:nvPicPr>
          <p:cNvPr id="38" name="Obraz 37">
            <a:extLst>
              <a:ext uri="{FF2B5EF4-FFF2-40B4-BE49-F238E27FC236}">
                <a16:creationId xmlns:a16="http://schemas.microsoft.com/office/drawing/2014/main" id="{1F84BC86-D732-4180-9973-1122D084D8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8" y="1988840"/>
            <a:ext cx="5137072" cy="1407464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99F322E7-0A53-42A4-9F8D-CEAC5EC7CB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816" y="3789040"/>
            <a:ext cx="5137072" cy="198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09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13/16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4F8D75C-422B-470B-AA36-108D08C45003}"/>
              </a:ext>
            </a:extLst>
          </p:cNvPr>
          <p:cNvCxnSpPr>
            <a:cxnSpLocks/>
          </p:cNvCxnSpPr>
          <p:nvPr/>
        </p:nvCxnSpPr>
        <p:spPr>
          <a:xfrm>
            <a:off x="5652120" y="2501607"/>
            <a:ext cx="3024336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A8190156-4702-4BEA-A156-50776E11474B}"/>
              </a:ext>
            </a:extLst>
          </p:cNvPr>
          <p:cNvSpPr txBox="1"/>
          <p:nvPr/>
        </p:nvSpPr>
        <p:spPr>
          <a:xfrm>
            <a:off x="4932040" y="1844824"/>
            <a:ext cx="4458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OGRANICZENIE NISKIEJ EMISJI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(WYMIANA PIECÓW)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E8DC6CD-CE3B-4D81-96F1-5D99CAFF05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8" y="2636912"/>
            <a:ext cx="6399302" cy="229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4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29">
            <a:extLst>
              <a:ext uri="{FF2B5EF4-FFF2-40B4-BE49-F238E27FC236}">
                <a16:creationId xmlns:a16="http://schemas.microsoft.com/office/drawing/2014/main" id="{854B4EE9-896A-4767-9D7A-5412D5305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708920"/>
            <a:ext cx="4571999" cy="431701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14/16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1" name="AutoShape 29">
            <a:extLst>
              <a:ext uri="{FF2B5EF4-FFF2-40B4-BE49-F238E27FC236}">
                <a16:creationId xmlns:a16="http://schemas.microsoft.com/office/drawing/2014/main" id="{CF1A1F91-FB71-4A3D-8CBE-E78384047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772815"/>
            <a:ext cx="5292079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59ECE98-A403-42D6-8478-B9C7DD95E6FA}"/>
              </a:ext>
            </a:extLst>
          </p:cNvPr>
          <p:cNvSpPr txBox="1"/>
          <p:nvPr/>
        </p:nvSpPr>
        <p:spPr>
          <a:xfrm>
            <a:off x="323528" y="1844824"/>
            <a:ext cx="7632848" cy="384720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400"/>
              </a:spcBef>
            </a:pPr>
            <a:r>
              <a:rPr lang="pl-PL" sz="2000" b="1" dirty="0">
                <a:solidFill>
                  <a:schemeClr val="tx2"/>
                </a:solidFill>
              </a:rPr>
              <a:t>WYDATKI MAJĄTKOWE  </a:t>
            </a:r>
            <a:r>
              <a:rPr lang="pl-PL" sz="2000" b="1" dirty="0">
                <a:solidFill>
                  <a:srgbClr val="C00000"/>
                </a:solidFill>
              </a:rPr>
              <a:t>117,41 mln zł</a:t>
            </a:r>
          </a:p>
          <a:p>
            <a:pPr>
              <a:spcBef>
                <a:spcPts val="1200"/>
              </a:spcBef>
            </a:pPr>
            <a:endParaRPr lang="pl-PL" b="1" dirty="0"/>
          </a:p>
          <a:p>
            <a:pPr>
              <a:spcBef>
                <a:spcPts val="1200"/>
              </a:spcBef>
            </a:pPr>
            <a:r>
              <a:rPr lang="pl-PL" b="1" dirty="0"/>
              <a:t>Inwestycje drogowe  </a:t>
            </a:r>
            <a:r>
              <a:rPr lang="pl-PL" b="1" dirty="0">
                <a:solidFill>
                  <a:srgbClr val="C00000"/>
                </a:solidFill>
              </a:rPr>
              <a:t>73,29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budowa łącznika obwodnicy północnej – </a:t>
            </a:r>
            <a:r>
              <a:rPr lang="pl-PL" dirty="0">
                <a:solidFill>
                  <a:srgbClr val="C00000"/>
                </a:solidFill>
              </a:rPr>
              <a:t>55,00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przebudowa ul. Nektarowej – </a:t>
            </a:r>
            <a:r>
              <a:rPr lang="pl-PL" dirty="0">
                <a:solidFill>
                  <a:srgbClr val="C00000"/>
                </a:solidFill>
              </a:rPr>
              <a:t>3,1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przebudowa ul. Kościelnej i Zaścianek - </a:t>
            </a:r>
            <a:r>
              <a:rPr lang="pl-PL" dirty="0">
                <a:solidFill>
                  <a:srgbClr val="C00000"/>
                </a:solidFill>
              </a:rPr>
              <a:t>3,3 mln zł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PT i przebudowa ul. Grabskiego – </a:t>
            </a:r>
            <a:r>
              <a:rPr lang="pl-PL" dirty="0">
                <a:solidFill>
                  <a:srgbClr val="C00000"/>
                </a:solidFill>
              </a:rPr>
              <a:t>3,2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Remont ul. Sienkiewicza - </a:t>
            </a:r>
            <a:r>
              <a:rPr lang="pl-PL" dirty="0">
                <a:solidFill>
                  <a:srgbClr val="C00000"/>
                </a:solidFill>
              </a:rPr>
              <a:t>2,3 mln zł</a:t>
            </a:r>
          </a:p>
          <a:p>
            <a:pPr>
              <a:spcBef>
                <a:spcPts val="1200"/>
              </a:spcBef>
            </a:pPr>
            <a:endParaRPr lang="pl-P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32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15/16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617CAC1-2A59-4912-BBC5-D8BE13B360D8}"/>
              </a:ext>
            </a:extLst>
          </p:cNvPr>
          <p:cNvSpPr txBox="1"/>
          <p:nvPr/>
        </p:nvSpPr>
        <p:spPr>
          <a:xfrm>
            <a:off x="390084" y="1913344"/>
            <a:ext cx="8753916" cy="209288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1200"/>
              </a:spcBef>
            </a:pPr>
            <a:endParaRPr lang="pl-PL" b="1" dirty="0">
              <a:solidFill>
                <a:srgbClr val="C00000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 err="1"/>
              <a:t>Dugnad</a:t>
            </a:r>
            <a:r>
              <a:rPr lang="pl-PL" dirty="0"/>
              <a:t> w Kędzierzynie-Koźlu – adaptacja budynku przy PSP nr 6 - </a:t>
            </a:r>
            <a:r>
              <a:rPr lang="pl-PL" dirty="0">
                <a:solidFill>
                  <a:srgbClr val="C00000"/>
                </a:solidFill>
              </a:rPr>
              <a:t>26,56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Rozbudowa strażnicy OSP Cisowa - </a:t>
            </a:r>
            <a:r>
              <a:rPr lang="pl-PL" dirty="0">
                <a:solidFill>
                  <a:srgbClr val="C00000"/>
                </a:solidFill>
              </a:rPr>
              <a:t>1,05 mln zł</a:t>
            </a:r>
            <a:endParaRPr lang="pl-PL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Rozbudowa monitoringu miasta - </a:t>
            </a:r>
            <a:r>
              <a:rPr lang="pl-PL" dirty="0">
                <a:solidFill>
                  <a:srgbClr val="C00000"/>
                </a:solidFill>
              </a:rPr>
              <a:t>1,20 mln zł</a:t>
            </a:r>
            <a:r>
              <a:rPr lang="pl-PL" dirty="0"/>
              <a:t>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dirty="0"/>
              <a:t>Wymiana i unifikacja oświetlenia - </a:t>
            </a:r>
            <a:r>
              <a:rPr lang="pl-PL" dirty="0">
                <a:solidFill>
                  <a:srgbClr val="C00000"/>
                </a:solidFill>
              </a:rPr>
              <a:t>6,33 mln zł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5045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5888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1008062" y="2708920"/>
            <a:ext cx="7127875" cy="111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pl-PL" dirty="0"/>
              <a:t>Dziękuję za uwagę.</a:t>
            </a:r>
          </a:p>
          <a:p>
            <a:pPr>
              <a:lnSpc>
                <a:spcPct val="200000"/>
              </a:lnSpc>
            </a:pPr>
            <a:endParaRPr lang="pl-PL" dirty="0"/>
          </a:p>
        </p:txBody>
      </p:sp>
      <p:sp>
        <p:nvSpPr>
          <p:cNvPr id="26627" name="pole tekstowe 10"/>
          <p:cNvSpPr txBox="1">
            <a:spLocks noChangeArrowheads="1"/>
          </p:cNvSpPr>
          <p:nvPr/>
        </p:nvSpPr>
        <p:spPr bwMode="auto">
          <a:xfrm>
            <a:off x="8459788" y="6381750"/>
            <a:ext cx="3603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l-PL" sz="1200"/>
          </a:p>
        </p:txBody>
      </p:sp>
      <p:pic>
        <p:nvPicPr>
          <p:cNvPr id="2662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pole tekstowe 12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pic>
        <p:nvPicPr>
          <p:cNvPr id="26630" name="Obraz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pole tekstowe 14"/>
          <p:cNvSpPr txBox="1">
            <a:spLocks noChangeArrowheads="1"/>
          </p:cNvSpPr>
          <p:nvPr/>
        </p:nvSpPr>
        <p:spPr bwMode="auto">
          <a:xfrm>
            <a:off x="8388424" y="6423025"/>
            <a:ext cx="504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16/16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2/16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cxnSp>
        <p:nvCxnSpPr>
          <p:cNvPr id="16465" name="AutoShape 81"/>
          <p:cNvCxnSpPr>
            <a:cxnSpLocks noChangeShapeType="1"/>
          </p:cNvCxnSpPr>
          <p:nvPr/>
        </p:nvCxnSpPr>
        <p:spPr bwMode="auto">
          <a:xfrm rot="16200000" flipH="1">
            <a:off x="5579269" y="1843882"/>
            <a:ext cx="863600" cy="2881313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466" name="AutoShape 82"/>
          <p:cNvCxnSpPr>
            <a:cxnSpLocks noChangeShapeType="1"/>
          </p:cNvCxnSpPr>
          <p:nvPr/>
        </p:nvCxnSpPr>
        <p:spPr bwMode="auto">
          <a:xfrm rot="5400000">
            <a:off x="2700338" y="1844675"/>
            <a:ext cx="863600" cy="2879725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467" name="AutoShape 29"/>
          <p:cNvSpPr>
            <a:spLocks noChangeArrowheads="1"/>
          </p:cNvSpPr>
          <p:nvPr/>
        </p:nvSpPr>
        <p:spPr bwMode="auto">
          <a:xfrm>
            <a:off x="1331913" y="1412875"/>
            <a:ext cx="6478587" cy="1184275"/>
          </a:xfrm>
          <a:prstGeom prst="flowChartAlternateProcess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sz="28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DOCHODY I PRZYCHODY </a:t>
            </a:r>
          </a:p>
          <a:p>
            <a:pPr algn="ctr"/>
            <a:r>
              <a:rPr lang="pl-PL" sz="28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447,90 mln zł</a:t>
            </a:r>
          </a:p>
        </p:txBody>
      </p:sp>
      <p:cxnSp>
        <p:nvCxnSpPr>
          <p:cNvPr id="16469" name="AutoShape 85"/>
          <p:cNvCxnSpPr>
            <a:cxnSpLocks noChangeShapeType="1"/>
          </p:cNvCxnSpPr>
          <p:nvPr/>
        </p:nvCxnSpPr>
        <p:spPr bwMode="auto">
          <a:xfrm>
            <a:off x="4571207" y="2597844"/>
            <a:ext cx="793" cy="1119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472" name="AutoShape 32"/>
          <p:cNvSpPr>
            <a:spLocks noChangeArrowheads="1"/>
          </p:cNvSpPr>
          <p:nvPr/>
        </p:nvSpPr>
        <p:spPr bwMode="auto">
          <a:xfrm>
            <a:off x="6588125" y="3716338"/>
            <a:ext cx="1727200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PRZYCHODY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61,63 mln zł</a:t>
            </a:r>
          </a:p>
        </p:txBody>
      </p:sp>
      <p:sp>
        <p:nvSpPr>
          <p:cNvPr id="16473" name="AutoShape 30"/>
          <p:cNvSpPr>
            <a:spLocks noChangeArrowheads="1"/>
          </p:cNvSpPr>
          <p:nvPr/>
        </p:nvSpPr>
        <p:spPr bwMode="auto">
          <a:xfrm>
            <a:off x="755650" y="3716338"/>
            <a:ext cx="1800225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Calibri" panose="020F0502020204030204" pitchFamily="34" charset="0"/>
              </a:rPr>
              <a:t>DOCHODY </a:t>
            </a:r>
          </a:p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Calibri" panose="020F0502020204030204" pitchFamily="34" charset="0"/>
              </a:rPr>
              <a:t>BIEŻĄCE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313,62 mln zł</a:t>
            </a:r>
          </a:p>
        </p:txBody>
      </p:sp>
      <p:sp>
        <p:nvSpPr>
          <p:cNvPr id="16474" name="AutoShape 31"/>
          <p:cNvSpPr>
            <a:spLocks noChangeArrowheads="1"/>
          </p:cNvSpPr>
          <p:nvPr/>
        </p:nvSpPr>
        <p:spPr bwMode="auto">
          <a:xfrm>
            <a:off x="3708400" y="3716338"/>
            <a:ext cx="1728788" cy="15843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DOCHODY </a:t>
            </a:r>
          </a:p>
          <a:p>
            <a:pPr algn="ctr"/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MAJĄTKOWE</a:t>
            </a:r>
          </a:p>
          <a:p>
            <a:pPr algn="ctr"/>
            <a:r>
              <a:rPr lang="pl-PL" b="1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72,65 mln zł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3/16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5" name="AutoShape 29">
            <a:extLst>
              <a:ext uri="{FF2B5EF4-FFF2-40B4-BE49-F238E27FC236}">
                <a16:creationId xmlns:a16="http://schemas.microsoft.com/office/drawing/2014/main" id="{78B2E42E-DEE6-40ED-8209-62D830A04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196751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" name="AutoShape 29">
            <a:extLst>
              <a:ext uri="{FF2B5EF4-FFF2-40B4-BE49-F238E27FC236}">
                <a16:creationId xmlns:a16="http://schemas.microsoft.com/office/drawing/2014/main" id="{60EB41DE-B9E6-A202-814B-0DBFD46F4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34608"/>
            <a:ext cx="4067944" cy="43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AutoShape 29">
            <a:extLst>
              <a:ext uri="{FF2B5EF4-FFF2-40B4-BE49-F238E27FC236}">
                <a16:creationId xmlns:a16="http://schemas.microsoft.com/office/drawing/2014/main" id="{F4C3A4C6-92FF-C1F3-610F-5685F8F24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19941"/>
            <a:ext cx="4067944" cy="43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AutoShape 29">
            <a:extLst>
              <a:ext uri="{FF2B5EF4-FFF2-40B4-BE49-F238E27FC236}">
                <a16:creationId xmlns:a16="http://schemas.microsoft.com/office/drawing/2014/main" id="{73378B81-98D0-51F7-B1B3-215EF104E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97152"/>
            <a:ext cx="4067944" cy="43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C604E51-EA10-45E3-9FBB-B6C7DE3A1E8E}"/>
              </a:ext>
            </a:extLst>
          </p:cNvPr>
          <p:cNvSpPr txBox="1"/>
          <p:nvPr/>
        </p:nvSpPr>
        <p:spPr>
          <a:xfrm>
            <a:off x="611560" y="1268760"/>
            <a:ext cx="7992888" cy="436658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DOCHODY BIEŻĄCE  </a:t>
            </a:r>
            <a:r>
              <a:rPr lang="pl-PL" sz="2000" b="1" dirty="0">
                <a:solidFill>
                  <a:srgbClr val="C00000"/>
                </a:solidFill>
              </a:rPr>
              <a:t>313,62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750" dirty="0"/>
              <a:t>Dochody własne </a:t>
            </a:r>
            <a:r>
              <a:rPr lang="pl-PL" sz="1750" b="1" dirty="0">
                <a:solidFill>
                  <a:srgbClr val="C00000"/>
                </a:solidFill>
              </a:rPr>
              <a:t>232,71 mln zł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dochody własne wpływy z podatków i opłat - </a:t>
            </a:r>
            <a:r>
              <a:rPr lang="pl-PL" sz="1750" dirty="0">
                <a:solidFill>
                  <a:srgbClr val="C00000"/>
                </a:solidFill>
              </a:rPr>
              <a:t>201,81 mln zł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pozostałe dochody - </a:t>
            </a:r>
            <a:r>
              <a:rPr lang="pl-PL" sz="1750" dirty="0">
                <a:solidFill>
                  <a:srgbClr val="C00000"/>
                </a:solidFill>
              </a:rPr>
              <a:t>30,90 mln zł</a:t>
            </a:r>
          </a:p>
          <a:p>
            <a:pPr>
              <a:spcBef>
                <a:spcPts val="1200"/>
              </a:spcBef>
            </a:pPr>
            <a:r>
              <a:rPr lang="pl-PL" sz="1750" dirty="0"/>
              <a:t>Dotacje </a:t>
            </a:r>
            <a:r>
              <a:rPr lang="pl-PL" sz="1750" b="1" dirty="0">
                <a:solidFill>
                  <a:srgbClr val="C00000"/>
                </a:solidFill>
              </a:rPr>
              <a:t>26,34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rodzina (m.in. świadczenia rodzinne) - </a:t>
            </a:r>
            <a:r>
              <a:rPr lang="pl-PL" sz="1750" dirty="0">
                <a:solidFill>
                  <a:srgbClr val="C00000"/>
                </a:solidFill>
              </a:rPr>
              <a:t>16,47 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pomoc społeczna - </a:t>
            </a:r>
            <a:r>
              <a:rPr lang="pl-PL" sz="1750" dirty="0">
                <a:solidFill>
                  <a:srgbClr val="C00000"/>
                </a:solidFill>
              </a:rPr>
              <a:t>5,55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pozostałe dotacje - </a:t>
            </a:r>
            <a:r>
              <a:rPr lang="pl-PL" sz="1750" dirty="0">
                <a:solidFill>
                  <a:srgbClr val="C00000"/>
                </a:solidFill>
              </a:rPr>
              <a:t>4,32 mln zł</a:t>
            </a:r>
          </a:p>
          <a:p>
            <a:pPr>
              <a:spcBef>
                <a:spcPts val="1200"/>
              </a:spcBef>
            </a:pPr>
            <a:r>
              <a:rPr lang="pl-PL" sz="1750" dirty="0"/>
              <a:t>Subwencje </a:t>
            </a:r>
            <a:r>
              <a:rPr lang="pl-PL" sz="1750" b="1" dirty="0">
                <a:solidFill>
                  <a:srgbClr val="C00000"/>
                </a:solidFill>
              </a:rPr>
              <a:t>54,57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oświata - </a:t>
            </a:r>
            <a:r>
              <a:rPr lang="pl-PL" sz="1750" dirty="0">
                <a:solidFill>
                  <a:srgbClr val="C00000"/>
                </a:solidFill>
              </a:rPr>
              <a:t>54,14 mln zł</a:t>
            </a:r>
          </a:p>
        </p:txBody>
      </p:sp>
    </p:spTree>
    <p:extLst>
      <p:ext uri="{BB962C8B-B14F-4D97-AF65-F5344CB8AC3E}">
        <p14:creationId xmlns:p14="http://schemas.microsoft.com/office/powerpoint/2010/main" val="258365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pic>
        <p:nvPicPr>
          <p:cNvPr id="16388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>
                <a:solidFill>
                  <a:srgbClr val="2D3257"/>
                </a:solidFill>
              </a:rPr>
              <a:t>www.kedzierzynkozle.pl	</a:t>
            </a:r>
            <a:endParaRPr lang="pl-PL" sz="900"/>
          </a:p>
        </p:txBody>
      </p:sp>
      <p:sp>
        <p:nvSpPr>
          <p:cNvPr id="16391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4/16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5" name="AutoShape 29">
            <a:extLst>
              <a:ext uri="{FF2B5EF4-FFF2-40B4-BE49-F238E27FC236}">
                <a16:creationId xmlns:a16="http://schemas.microsoft.com/office/drawing/2014/main" id="{78B2E42E-DEE6-40ED-8209-62D830A04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003498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C604E51-EA10-45E3-9FBB-B6C7DE3A1E8E}"/>
              </a:ext>
            </a:extLst>
          </p:cNvPr>
          <p:cNvSpPr txBox="1"/>
          <p:nvPr/>
        </p:nvSpPr>
        <p:spPr>
          <a:xfrm>
            <a:off x="611560" y="2075507"/>
            <a:ext cx="7992888" cy="25776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DOCHODY MAJĄTKOWE  </a:t>
            </a:r>
            <a:r>
              <a:rPr lang="pl-PL" sz="2000" b="1" dirty="0">
                <a:solidFill>
                  <a:srgbClr val="C00000"/>
                </a:solidFill>
              </a:rPr>
              <a:t>72,65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dotacje i środki na inwestycje - </a:t>
            </a:r>
            <a:r>
              <a:rPr lang="pl-PL" sz="1750" dirty="0">
                <a:solidFill>
                  <a:srgbClr val="C00000"/>
                </a:solidFill>
              </a:rPr>
              <a:t>58,98 mln zł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wpływy ze sprzedaży majątku -</a:t>
            </a:r>
            <a:r>
              <a:rPr lang="pl-PL" sz="1750" dirty="0">
                <a:solidFill>
                  <a:srgbClr val="C00000"/>
                </a:solidFill>
              </a:rPr>
              <a:t>13,51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wpływy z tytułu przekształcenia prawa użytkowania wieczystego w prawo własności - </a:t>
            </a:r>
            <a:r>
              <a:rPr lang="pl-PL" sz="1750" dirty="0">
                <a:solidFill>
                  <a:srgbClr val="C00000"/>
                </a:solidFill>
              </a:rPr>
              <a:t>0,16 mln zł</a:t>
            </a:r>
            <a:endParaRPr lang="pl-PL" sz="1750" dirty="0"/>
          </a:p>
          <a:p>
            <a:pPr>
              <a:spcBef>
                <a:spcPts val="1200"/>
              </a:spcBef>
            </a:pPr>
            <a:endParaRPr lang="pl-PL" sz="17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0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405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22548" name="AutoShape 29"/>
          <p:cNvSpPr>
            <a:spLocks noChangeArrowheads="1"/>
          </p:cNvSpPr>
          <p:nvPr/>
        </p:nvSpPr>
        <p:spPr bwMode="auto">
          <a:xfrm>
            <a:off x="971228" y="1412875"/>
            <a:ext cx="4824908" cy="720725"/>
          </a:xfrm>
          <a:prstGeom prst="flowChartAlternateProcess">
            <a:avLst/>
          </a:prstGeom>
          <a:solidFill>
            <a:srgbClr val="02941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WYDATKI + ROZCHODY</a:t>
            </a:r>
            <a:r>
              <a:rPr lang="pl-PL" dirty="0">
                <a:solidFill>
                  <a:schemeClr val="bg1"/>
                </a:solidFill>
              </a:rPr>
              <a:t>  </a:t>
            </a:r>
            <a:r>
              <a:rPr lang="pl-PL" sz="2000" b="1" dirty="0">
                <a:solidFill>
                  <a:schemeClr val="bg1"/>
                </a:solidFill>
                <a:latin typeface="+mn-lt"/>
              </a:rPr>
              <a:t>447</a:t>
            </a:r>
            <a:r>
              <a:rPr lang="pl-PL" sz="2000" b="1" dirty="0">
                <a:solidFill>
                  <a:schemeClr val="bg1"/>
                </a:solidFill>
                <a:latin typeface="+mn-lt"/>
                <a:cs typeface="Calibri" panose="020F0502020204030204" pitchFamily="34" charset="0"/>
              </a:rPr>
              <a:t>,90 mln zł</a:t>
            </a:r>
          </a:p>
        </p:txBody>
      </p:sp>
      <p:sp>
        <p:nvSpPr>
          <p:cNvPr id="22550" name="AutoShape 29"/>
          <p:cNvSpPr>
            <a:spLocks noChangeArrowheads="1"/>
          </p:cNvSpPr>
          <p:nvPr/>
        </p:nvSpPr>
        <p:spPr bwMode="auto">
          <a:xfrm>
            <a:off x="1133525" y="2553471"/>
            <a:ext cx="3684977" cy="6477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Wydatki bieżące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318,10 mln zł</a:t>
            </a:r>
          </a:p>
        </p:txBody>
      </p:sp>
      <p:sp>
        <p:nvSpPr>
          <p:cNvPr id="22551" name="AutoShape 29"/>
          <p:cNvSpPr>
            <a:spLocks noChangeArrowheads="1"/>
          </p:cNvSpPr>
          <p:nvPr/>
        </p:nvSpPr>
        <p:spPr bwMode="auto">
          <a:xfrm>
            <a:off x="1133524" y="3641304"/>
            <a:ext cx="3684977" cy="647699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Wydatki majątkowe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117,41 mln zł</a:t>
            </a:r>
          </a:p>
        </p:txBody>
      </p:sp>
      <p:sp>
        <p:nvSpPr>
          <p:cNvPr id="22552" name="AutoShape 29"/>
          <p:cNvSpPr>
            <a:spLocks noChangeArrowheads="1"/>
          </p:cNvSpPr>
          <p:nvPr/>
        </p:nvSpPr>
        <p:spPr bwMode="auto">
          <a:xfrm>
            <a:off x="1133524" y="4714886"/>
            <a:ext cx="3684976" cy="649288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pl-PL" dirty="0">
                <a:solidFill>
                  <a:schemeClr val="accent1">
                    <a:lumMod val="25000"/>
                  </a:schemeClr>
                </a:solidFill>
              </a:rPr>
              <a:t>Rozchody  </a:t>
            </a:r>
            <a:r>
              <a:rPr lang="pl-PL" b="1" dirty="0">
                <a:solidFill>
                  <a:schemeClr val="accent1">
                    <a:lumMod val="25000"/>
                  </a:schemeClr>
                </a:solidFill>
              </a:rPr>
              <a:t>12,39 mln zł</a:t>
            </a:r>
          </a:p>
        </p:txBody>
      </p:sp>
      <p:graphicFrame>
        <p:nvGraphicFramePr>
          <p:cNvPr id="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608546"/>
              </p:ext>
            </p:extLst>
          </p:nvPr>
        </p:nvGraphicFramePr>
        <p:xfrm>
          <a:off x="4427985" y="1412874"/>
          <a:ext cx="4716016" cy="5110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 Box 6">
            <a:extLst>
              <a:ext uri="{FF2B5EF4-FFF2-40B4-BE49-F238E27FC236}">
                <a16:creationId xmlns:a16="http://schemas.microsoft.com/office/drawing/2014/main" id="{4CD6E739-4FBB-492E-8938-4AF4B7179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23" name="pole tekstowe 13">
            <a:extLst>
              <a:ext uri="{FF2B5EF4-FFF2-40B4-BE49-F238E27FC236}">
                <a16:creationId xmlns:a16="http://schemas.microsoft.com/office/drawing/2014/main" id="{0F290074-C095-4762-A62D-91F46CFDD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5/16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id="{BAD7C910-3DE0-420F-B74F-A35C7F5C9469}"/>
              </a:ext>
            </a:extLst>
          </p:cNvPr>
          <p:cNvCxnSpPr>
            <a:cxnSpLocks/>
            <a:stCxn id="22548" idx="1"/>
            <a:endCxn id="22550" idx="1"/>
          </p:cNvCxnSpPr>
          <p:nvPr/>
        </p:nvCxnSpPr>
        <p:spPr>
          <a:xfrm rot="10800000" flipH="1" flipV="1">
            <a:off x="971227" y="1773237"/>
            <a:ext cx="162297" cy="1104083"/>
          </a:xfrm>
          <a:prstGeom prst="bentConnector3">
            <a:avLst>
              <a:gd name="adj1" fmla="val -14085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874F83B8-D450-4265-9051-9F874E0CD35C}"/>
              </a:ext>
            </a:extLst>
          </p:cNvPr>
          <p:cNvCxnSpPr>
            <a:cxnSpLocks/>
            <a:stCxn id="22548" idx="1"/>
            <a:endCxn id="22551" idx="1"/>
          </p:cNvCxnSpPr>
          <p:nvPr/>
        </p:nvCxnSpPr>
        <p:spPr>
          <a:xfrm rot="10800000" flipH="1" flipV="1">
            <a:off x="971228" y="1773238"/>
            <a:ext cx="162296" cy="2191916"/>
          </a:xfrm>
          <a:prstGeom prst="bentConnector3">
            <a:avLst>
              <a:gd name="adj1" fmla="val -14085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Łącznik: łamany 16">
            <a:extLst>
              <a:ext uri="{FF2B5EF4-FFF2-40B4-BE49-F238E27FC236}">
                <a16:creationId xmlns:a16="http://schemas.microsoft.com/office/drawing/2014/main" id="{2548F3E5-9223-4F5F-8191-758D8A5637AE}"/>
              </a:ext>
            </a:extLst>
          </p:cNvPr>
          <p:cNvCxnSpPr>
            <a:cxnSpLocks/>
            <a:stCxn id="22548" idx="1"/>
            <a:endCxn id="22552" idx="1"/>
          </p:cNvCxnSpPr>
          <p:nvPr/>
        </p:nvCxnSpPr>
        <p:spPr>
          <a:xfrm rot="10800000" flipH="1" flipV="1">
            <a:off x="971228" y="1773238"/>
            <a:ext cx="162296" cy="3266292"/>
          </a:xfrm>
          <a:prstGeom prst="bentConnector3">
            <a:avLst>
              <a:gd name="adj1" fmla="val -14085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9">
            <a:extLst>
              <a:ext uri="{FF2B5EF4-FFF2-40B4-BE49-F238E27FC236}">
                <a16:creationId xmlns:a16="http://schemas.microsoft.com/office/drawing/2014/main" id="{2D9B1B34-4DE8-4606-9CF4-A05C75958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196751"/>
            <a:ext cx="5580112" cy="5040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2800" b="1" dirty="0">
              <a:solidFill>
                <a:schemeClr val="accent1">
                  <a:lumMod val="2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6/16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9B133DE-6E6A-4414-A694-0514E3D46BD6}"/>
              </a:ext>
            </a:extLst>
          </p:cNvPr>
          <p:cNvSpPr txBox="1"/>
          <p:nvPr/>
        </p:nvSpPr>
        <p:spPr>
          <a:xfrm>
            <a:off x="611560" y="1268760"/>
            <a:ext cx="8424936" cy="428578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tx2"/>
                </a:solidFill>
              </a:rPr>
              <a:t>WYDATKI BIEŻĄCE  </a:t>
            </a:r>
            <a:r>
              <a:rPr lang="pl-PL" sz="2000" b="1" dirty="0">
                <a:solidFill>
                  <a:srgbClr val="C00000"/>
                </a:solidFill>
              </a:rPr>
              <a:t>318,10 mln zł</a:t>
            </a:r>
          </a:p>
          <a:p>
            <a:pPr>
              <a:spcBef>
                <a:spcPts val="0"/>
              </a:spcBef>
            </a:pPr>
            <a:endParaRPr lang="pl-PL" sz="1400" b="1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endParaRPr lang="pl-PL" sz="600" dirty="0"/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oświata (m.in. wynagrodzenia nauczycieli, utrzymanie szkół </a:t>
            </a:r>
          </a:p>
          <a:p>
            <a:pPr>
              <a:spcBef>
                <a:spcPts val="600"/>
              </a:spcBef>
            </a:pPr>
            <a:r>
              <a:rPr lang="pl-PL" sz="1750" dirty="0"/>
              <a:t>      i przedszkoli) - </a:t>
            </a:r>
            <a:r>
              <a:rPr lang="pl-PL" sz="1750" dirty="0">
                <a:solidFill>
                  <a:srgbClr val="C00000"/>
                </a:solidFill>
              </a:rPr>
              <a:t>126,56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rodzina (m.in. świadczenia, utrzymanie żłobków) - </a:t>
            </a:r>
            <a:r>
              <a:rPr lang="pl-PL" sz="1750" dirty="0">
                <a:solidFill>
                  <a:srgbClr val="C00000"/>
                </a:solidFill>
              </a:rPr>
              <a:t>27,48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pomoc społeczna (m.in. zasiłki MOPS, Promyczek) - </a:t>
            </a:r>
            <a:r>
              <a:rPr lang="pl-PL" sz="1750" dirty="0">
                <a:solidFill>
                  <a:srgbClr val="C00000"/>
                </a:solidFill>
              </a:rPr>
              <a:t>30,44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remonty dróg - </a:t>
            </a:r>
            <a:r>
              <a:rPr lang="pl-PL" sz="1750" dirty="0">
                <a:solidFill>
                  <a:srgbClr val="C00000"/>
                </a:solidFill>
              </a:rPr>
              <a:t>3,52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ochrona zdrowia (m.in. badania profilaktyczne) - </a:t>
            </a:r>
            <a:r>
              <a:rPr lang="pl-PL" sz="1750" dirty="0">
                <a:solidFill>
                  <a:srgbClr val="C00000"/>
                </a:solidFill>
              </a:rPr>
              <a:t>2,30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dotacje dla gminnych jednostek kultury (MOK, MBP, muzeum) - </a:t>
            </a:r>
            <a:r>
              <a:rPr lang="pl-PL" sz="1750" dirty="0">
                <a:solidFill>
                  <a:srgbClr val="C00000"/>
                </a:solidFill>
              </a:rPr>
              <a:t>8,86</a:t>
            </a:r>
            <a:r>
              <a:rPr lang="pl-PL" sz="1750" dirty="0"/>
              <a:t> </a:t>
            </a:r>
            <a:r>
              <a:rPr lang="pl-PL" sz="1750" dirty="0">
                <a:solidFill>
                  <a:srgbClr val="C00000"/>
                </a:solidFill>
              </a:rPr>
              <a:t>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wydatki MOSiR – </a:t>
            </a:r>
            <a:r>
              <a:rPr lang="pl-PL" sz="1750" dirty="0">
                <a:solidFill>
                  <a:srgbClr val="C00000"/>
                </a:solidFill>
              </a:rPr>
              <a:t>18,00 mln zł</a:t>
            </a:r>
            <a:endParaRPr lang="pl-PL" sz="1750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1750" dirty="0"/>
              <a:t> inne - </a:t>
            </a:r>
            <a:r>
              <a:rPr lang="pl-PL" sz="1750" dirty="0">
                <a:solidFill>
                  <a:srgbClr val="C00000"/>
                </a:solidFill>
              </a:rPr>
              <a:t>100,94 mln zł</a:t>
            </a:r>
            <a:endParaRPr lang="pl-PL" sz="1750" dirty="0"/>
          </a:p>
        </p:txBody>
      </p:sp>
    </p:spTree>
    <p:extLst>
      <p:ext uri="{BB962C8B-B14F-4D97-AF65-F5344CB8AC3E}">
        <p14:creationId xmlns:p14="http://schemas.microsoft.com/office/powerpoint/2010/main" val="210123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7/16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9219496-B361-4F10-95AF-27EC73AFFB0C}"/>
              </a:ext>
            </a:extLst>
          </p:cNvPr>
          <p:cNvSpPr txBox="1"/>
          <p:nvPr/>
        </p:nvSpPr>
        <p:spPr>
          <a:xfrm>
            <a:off x="5773270" y="2060848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  <a:latin typeface="+mj-lt"/>
              </a:rPr>
              <a:t>WYNAGRODZENIA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AD4464FA-DB68-4F65-8825-6BA7175FDBF1}"/>
              </a:ext>
            </a:extLst>
          </p:cNvPr>
          <p:cNvCxnSpPr>
            <a:cxnSpLocks/>
          </p:cNvCxnSpPr>
          <p:nvPr/>
        </p:nvCxnSpPr>
        <p:spPr>
          <a:xfrm>
            <a:off x="6061302" y="2420888"/>
            <a:ext cx="1872208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E5B5867-BA66-41B4-9C74-D95F44CC614B}"/>
              </a:ext>
            </a:extLst>
          </p:cNvPr>
          <p:cNvSpPr txBox="1"/>
          <p:nvPr/>
        </p:nvSpPr>
        <p:spPr>
          <a:xfrm rot="21111000">
            <a:off x="4085363" y="1168852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13,12%</a:t>
            </a:r>
          </a:p>
        </p:txBody>
      </p:sp>
      <p:pic>
        <p:nvPicPr>
          <p:cNvPr id="18464" name="Picture 4" descr="szara_fala">
            <a:extLst>
              <a:ext uri="{FF2B5EF4-FFF2-40B4-BE49-F238E27FC236}">
                <a16:creationId xmlns:a16="http://schemas.microsoft.com/office/drawing/2014/main" id="{D61ED169-B936-4351-6A24-8339AD67C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483" name="Łącznik prosty ze strzałką 18482">
            <a:extLst>
              <a:ext uri="{FF2B5EF4-FFF2-40B4-BE49-F238E27FC236}">
                <a16:creationId xmlns:a16="http://schemas.microsoft.com/office/drawing/2014/main" id="{ED3EFF49-7FC9-0E4D-4F74-69DC1F5CAC3F}"/>
              </a:ext>
            </a:extLst>
          </p:cNvPr>
          <p:cNvCxnSpPr>
            <a:cxnSpLocks/>
          </p:cNvCxnSpPr>
          <p:nvPr/>
        </p:nvCxnSpPr>
        <p:spPr>
          <a:xfrm flipV="1">
            <a:off x="3635871" y="1388404"/>
            <a:ext cx="1872233" cy="255333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84" name="pole tekstowe 18483">
            <a:extLst>
              <a:ext uri="{FF2B5EF4-FFF2-40B4-BE49-F238E27FC236}">
                <a16:creationId xmlns:a16="http://schemas.microsoft.com/office/drawing/2014/main" id="{3DD4B75C-E2F7-7E1C-31DA-575AAB175B06}"/>
              </a:ext>
            </a:extLst>
          </p:cNvPr>
          <p:cNvSpPr txBox="1"/>
          <p:nvPr/>
        </p:nvSpPr>
        <p:spPr>
          <a:xfrm rot="21121436">
            <a:off x="7172158" y="3696570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12,43%</a:t>
            </a:r>
          </a:p>
        </p:txBody>
      </p:sp>
      <p:sp>
        <p:nvSpPr>
          <p:cNvPr id="18495" name="pole tekstowe 18494">
            <a:extLst>
              <a:ext uri="{FF2B5EF4-FFF2-40B4-BE49-F238E27FC236}">
                <a16:creationId xmlns:a16="http://schemas.microsoft.com/office/drawing/2014/main" id="{3B910457-F94C-0E21-1069-8097FB98EFB9}"/>
              </a:ext>
            </a:extLst>
          </p:cNvPr>
          <p:cNvSpPr txBox="1"/>
          <p:nvPr/>
        </p:nvSpPr>
        <p:spPr>
          <a:xfrm>
            <a:off x="639025" y="460773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WYDATKI NA OŚWIATĘ</a:t>
            </a:r>
          </a:p>
        </p:txBody>
      </p:sp>
      <p:cxnSp>
        <p:nvCxnSpPr>
          <p:cNvPr id="18496" name="Łącznik prosty 18495">
            <a:extLst>
              <a:ext uri="{FF2B5EF4-FFF2-40B4-BE49-F238E27FC236}">
                <a16:creationId xmlns:a16="http://schemas.microsoft.com/office/drawing/2014/main" id="{9EFC3E0C-BBD3-EA12-6C24-D37B459E2889}"/>
              </a:ext>
            </a:extLst>
          </p:cNvPr>
          <p:cNvCxnSpPr>
            <a:cxnSpLocks/>
          </p:cNvCxnSpPr>
          <p:nvPr/>
        </p:nvCxnSpPr>
        <p:spPr>
          <a:xfrm>
            <a:off x="755576" y="4946288"/>
            <a:ext cx="2215171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>
            <a:extLst>
              <a:ext uri="{FF2B5EF4-FFF2-40B4-BE49-F238E27FC236}">
                <a16:creationId xmlns:a16="http://schemas.microsoft.com/office/drawing/2014/main" id="{6530E9C8-06D0-48FD-892F-643695D99B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66" y="1670509"/>
            <a:ext cx="5209362" cy="194067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0E3771F-E709-4BC0-AD48-F5AEEB3D73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848" y="4193599"/>
            <a:ext cx="5195752" cy="1621539"/>
          </a:xfrm>
          <a:prstGeom prst="rect">
            <a:avLst/>
          </a:prstGeom>
        </p:spPr>
      </p:pic>
      <p:cxnSp>
        <p:nvCxnSpPr>
          <p:cNvPr id="53" name="Łącznik prosty ze strzałką 52">
            <a:extLst>
              <a:ext uri="{FF2B5EF4-FFF2-40B4-BE49-F238E27FC236}">
                <a16:creationId xmlns:a16="http://schemas.microsoft.com/office/drawing/2014/main" id="{69C82736-3688-4ACA-B1D8-74B8A5F30ACA}"/>
              </a:ext>
            </a:extLst>
          </p:cNvPr>
          <p:cNvCxnSpPr>
            <a:cxnSpLocks/>
          </p:cNvCxnSpPr>
          <p:nvPr/>
        </p:nvCxnSpPr>
        <p:spPr>
          <a:xfrm flipV="1">
            <a:off x="6804248" y="3903210"/>
            <a:ext cx="1872233" cy="255333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089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8/16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7E34F79-A3F8-4D37-AE1A-57447B8C9AE9}"/>
              </a:ext>
            </a:extLst>
          </p:cNvPr>
          <p:cNvSpPr txBox="1"/>
          <p:nvPr/>
        </p:nvSpPr>
        <p:spPr>
          <a:xfrm>
            <a:off x="5796136" y="2366463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ENERGIA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8CA80627-B259-405B-BB51-0B96A3933DF6}"/>
              </a:ext>
            </a:extLst>
          </p:cNvPr>
          <p:cNvCxnSpPr>
            <a:cxnSpLocks/>
          </p:cNvCxnSpPr>
          <p:nvPr/>
        </p:nvCxnSpPr>
        <p:spPr>
          <a:xfrm>
            <a:off x="6552220" y="2708920"/>
            <a:ext cx="93610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909356CE-5B01-A5E0-DBD8-CD1B469F8EFA}"/>
              </a:ext>
            </a:extLst>
          </p:cNvPr>
          <p:cNvCxnSpPr>
            <a:cxnSpLocks/>
          </p:cNvCxnSpPr>
          <p:nvPr/>
        </p:nvCxnSpPr>
        <p:spPr>
          <a:xfrm flipV="1">
            <a:off x="3563888" y="1823929"/>
            <a:ext cx="1872208" cy="141462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D9F5E85-B18C-EE21-44DD-D2C53F28F51F}"/>
              </a:ext>
            </a:extLst>
          </p:cNvPr>
          <p:cNvSpPr txBox="1"/>
          <p:nvPr/>
        </p:nvSpPr>
        <p:spPr>
          <a:xfrm rot="21357097">
            <a:off x="4123028" y="1552921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9,18%</a:t>
            </a:r>
          </a:p>
        </p:txBody>
      </p:sp>
      <p:cxnSp>
        <p:nvCxnSpPr>
          <p:cNvPr id="18463" name="Łącznik prosty ze strzałką 18462">
            <a:extLst>
              <a:ext uri="{FF2B5EF4-FFF2-40B4-BE49-F238E27FC236}">
                <a16:creationId xmlns:a16="http://schemas.microsoft.com/office/drawing/2014/main" id="{5EDF52A6-2347-43DB-207F-A31AC0A729CE}"/>
              </a:ext>
            </a:extLst>
          </p:cNvPr>
          <p:cNvCxnSpPr>
            <a:cxnSpLocks/>
          </p:cNvCxnSpPr>
          <p:nvPr/>
        </p:nvCxnSpPr>
        <p:spPr>
          <a:xfrm flipV="1">
            <a:off x="6876256" y="4005064"/>
            <a:ext cx="1872208" cy="72008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4" name="pole tekstowe 18463">
            <a:extLst>
              <a:ext uri="{FF2B5EF4-FFF2-40B4-BE49-F238E27FC236}">
                <a16:creationId xmlns:a16="http://schemas.microsoft.com/office/drawing/2014/main" id="{342C7DF5-D72B-B0A1-2F13-83225283A703}"/>
              </a:ext>
            </a:extLst>
          </p:cNvPr>
          <p:cNvSpPr txBox="1"/>
          <p:nvPr/>
        </p:nvSpPr>
        <p:spPr>
          <a:xfrm rot="21449634">
            <a:off x="7366959" y="3722210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7,88%</a:t>
            </a:r>
          </a:p>
        </p:txBody>
      </p:sp>
      <p:sp>
        <p:nvSpPr>
          <p:cNvPr id="18476" name="pole tekstowe 18475">
            <a:extLst>
              <a:ext uri="{FF2B5EF4-FFF2-40B4-BE49-F238E27FC236}">
                <a16:creationId xmlns:a16="http://schemas.microsoft.com/office/drawing/2014/main" id="{6FD21889-455B-41D0-CAC3-4ED94D9BBCAF}"/>
              </a:ext>
            </a:extLst>
          </p:cNvPr>
          <p:cNvSpPr txBox="1"/>
          <p:nvPr/>
        </p:nvSpPr>
        <p:spPr>
          <a:xfrm>
            <a:off x="-357714" y="4674622"/>
            <a:ext cx="44588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OCZYSZCZANIE MIASTA</a:t>
            </a:r>
          </a:p>
        </p:txBody>
      </p:sp>
      <p:cxnSp>
        <p:nvCxnSpPr>
          <p:cNvPr id="18477" name="Łącznik prosty 18476">
            <a:extLst>
              <a:ext uri="{FF2B5EF4-FFF2-40B4-BE49-F238E27FC236}">
                <a16:creationId xmlns:a16="http://schemas.microsoft.com/office/drawing/2014/main" id="{5312B8A4-DF8D-DC5E-0F97-F8341A500AFE}"/>
              </a:ext>
            </a:extLst>
          </p:cNvPr>
          <p:cNvCxnSpPr>
            <a:cxnSpLocks/>
          </p:cNvCxnSpPr>
          <p:nvPr/>
        </p:nvCxnSpPr>
        <p:spPr>
          <a:xfrm>
            <a:off x="683568" y="5016780"/>
            <a:ext cx="237626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Obraz 39">
            <a:extLst>
              <a:ext uri="{FF2B5EF4-FFF2-40B4-BE49-F238E27FC236}">
                <a16:creationId xmlns:a16="http://schemas.microsoft.com/office/drawing/2014/main" id="{A3000D93-AC1A-4983-BCB8-CA4969F93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66" y="2060848"/>
            <a:ext cx="5188737" cy="161935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CBBF3D0B-8148-4297-B89C-3B57CD56BC7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207804"/>
            <a:ext cx="5184258" cy="161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8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275"/>
            <a:ext cx="9144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szara_f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32463"/>
            <a:ext cx="91440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938" y="6180138"/>
            <a:ext cx="1519237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pole tekstowe 11"/>
          <p:cNvSpPr txBox="1">
            <a:spLocks noChangeArrowheads="1"/>
          </p:cNvSpPr>
          <p:nvPr/>
        </p:nvSpPr>
        <p:spPr bwMode="auto">
          <a:xfrm>
            <a:off x="4500563" y="6432550"/>
            <a:ext cx="151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b="1" dirty="0">
                <a:solidFill>
                  <a:srgbClr val="2D3257"/>
                </a:solidFill>
              </a:rPr>
              <a:t>www.kedzierzynkozle.pl	</a:t>
            </a:r>
            <a:endParaRPr lang="pl-PL" sz="900" dirty="0"/>
          </a:p>
        </p:txBody>
      </p:sp>
      <p:sp>
        <p:nvSpPr>
          <p:cNvPr id="18439" name="pole tekstowe 13"/>
          <p:cNvSpPr txBox="1">
            <a:spLocks noChangeArrowheads="1"/>
          </p:cNvSpPr>
          <p:nvPr/>
        </p:nvSpPr>
        <p:spPr bwMode="auto">
          <a:xfrm>
            <a:off x="8459788" y="642302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900" dirty="0">
                <a:solidFill>
                  <a:srgbClr val="2D3257"/>
                </a:solidFill>
              </a:rPr>
              <a:t>9/16</a:t>
            </a:r>
            <a:r>
              <a:rPr lang="pl-PL" sz="900" b="1" dirty="0">
                <a:solidFill>
                  <a:srgbClr val="2D3257"/>
                </a:solidFill>
              </a:rPr>
              <a:t>	</a:t>
            </a:r>
            <a:endParaRPr lang="pl-PL" sz="900" dirty="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FC64DF2-6F4D-43DB-8CF1-9F629C18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919" y="254048"/>
            <a:ext cx="4896545" cy="3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defRPr/>
            </a:pPr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PROJEKT BUDŻETU MIASTA KĘDZIERZYN-KOŹLE NA ROK 2024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D7E34F79-A3F8-4D37-AE1A-57447B8C9AE9}"/>
              </a:ext>
            </a:extLst>
          </p:cNvPr>
          <p:cNvSpPr txBox="1"/>
          <p:nvPr/>
        </p:nvSpPr>
        <p:spPr>
          <a:xfrm>
            <a:off x="5639751" y="2082334"/>
            <a:ext cx="3351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ZIMOWE UTRZYMANIE DRÓG</a:t>
            </a:r>
          </a:p>
        </p:txBody>
      </p: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2D3C9138-C52F-4E5E-9D5D-D45561E295C7}"/>
              </a:ext>
            </a:extLst>
          </p:cNvPr>
          <p:cNvCxnSpPr>
            <a:cxnSpLocks/>
          </p:cNvCxnSpPr>
          <p:nvPr/>
        </p:nvCxnSpPr>
        <p:spPr>
          <a:xfrm>
            <a:off x="5866945" y="2451695"/>
            <a:ext cx="2881519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83D4E741-2773-4730-8678-8D41FD109A01}"/>
              </a:ext>
            </a:extLst>
          </p:cNvPr>
          <p:cNvCxnSpPr>
            <a:cxnSpLocks/>
          </p:cNvCxnSpPr>
          <p:nvPr/>
        </p:nvCxnSpPr>
        <p:spPr>
          <a:xfrm flipV="1">
            <a:off x="3585854" y="1156090"/>
            <a:ext cx="1877534" cy="328694"/>
          </a:xfrm>
          <a:prstGeom prst="straightConnector1">
            <a:avLst/>
          </a:prstGeom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D4BA7FF5-E583-4875-AEEC-7D073BFD9F00}"/>
              </a:ext>
            </a:extLst>
          </p:cNvPr>
          <p:cNvSpPr txBox="1"/>
          <p:nvPr/>
        </p:nvSpPr>
        <p:spPr>
          <a:xfrm rot="20880043">
            <a:off x="4160913" y="940472"/>
            <a:ext cx="130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14%</a:t>
            </a:r>
          </a:p>
        </p:txBody>
      </p:sp>
      <p:sp>
        <p:nvSpPr>
          <p:cNvPr id="18446" name="pole tekstowe 18445">
            <a:extLst>
              <a:ext uri="{FF2B5EF4-FFF2-40B4-BE49-F238E27FC236}">
                <a16:creationId xmlns:a16="http://schemas.microsoft.com/office/drawing/2014/main" id="{27B1FD1F-A6A3-F31B-C6D4-95AA8959812B}"/>
              </a:ext>
            </a:extLst>
          </p:cNvPr>
          <p:cNvSpPr txBox="1"/>
          <p:nvPr/>
        </p:nvSpPr>
        <p:spPr>
          <a:xfrm>
            <a:off x="-108520" y="4500409"/>
            <a:ext cx="3799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C00000"/>
                </a:solidFill>
              </a:rPr>
              <a:t>UTRZYMANIE DRZEW</a:t>
            </a:r>
          </a:p>
          <a:p>
            <a:pPr algn="ctr"/>
            <a:r>
              <a:rPr lang="pl-PL" sz="1600" dirty="0">
                <a:solidFill>
                  <a:srgbClr val="C00000"/>
                </a:solidFill>
              </a:rPr>
              <a:t> I KRZEWÓW W PASACH</a:t>
            </a:r>
          </a:p>
        </p:txBody>
      </p:sp>
      <p:cxnSp>
        <p:nvCxnSpPr>
          <p:cNvPr id="18447" name="Łącznik prosty 18446">
            <a:extLst>
              <a:ext uri="{FF2B5EF4-FFF2-40B4-BE49-F238E27FC236}">
                <a16:creationId xmlns:a16="http://schemas.microsoft.com/office/drawing/2014/main" id="{EB800C5F-626C-3B71-E2A4-823ED19EE474}"/>
              </a:ext>
            </a:extLst>
          </p:cNvPr>
          <p:cNvCxnSpPr>
            <a:cxnSpLocks/>
          </p:cNvCxnSpPr>
          <p:nvPr/>
        </p:nvCxnSpPr>
        <p:spPr>
          <a:xfrm>
            <a:off x="611560" y="5085184"/>
            <a:ext cx="2376264" cy="0"/>
          </a:xfrm>
          <a:prstGeom prst="line">
            <a:avLst/>
          </a:prstGeom>
          <a:ln w="25400">
            <a:solidFill>
              <a:srgbClr val="02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Obraz 39">
            <a:extLst>
              <a:ext uri="{FF2B5EF4-FFF2-40B4-BE49-F238E27FC236}">
                <a16:creationId xmlns:a16="http://schemas.microsoft.com/office/drawing/2014/main" id="{894C8025-B896-4DCD-8B66-48BC894371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22" y="1441616"/>
            <a:ext cx="5194481" cy="249144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2C37E636-22CF-450D-BC4A-CDF811A364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983" y="4537426"/>
            <a:ext cx="5194481" cy="125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59607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1">
  <a:themeElements>
    <a:clrScheme name="Prezentacja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ja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ja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ja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ja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Prezentacja1</Template>
  <TotalTime>2032</TotalTime>
  <Words>675</Words>
  <Application>Microsoft Office PowerPoint</Application>
  <PresentationFormat>Pokaz na ekranie (4:3)</PresentationFormat>
  <Paragraphs>155</Paragraphs>
  <Slides>16</Slides>
  <Notes>16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Prezentacja1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TG</dc:creator>
  <cp:lastModifiedBy>Tomek</cp:lastModifiedBy>
  <cp:revision>154</cp:revision>
  <cp:lastPrinted>2020-12-15T11:21:04Z</cp:lastPrinted>
  <dcterms:created xsi:type="dcterms:W3CDTF">2015-09-14T10:16:22Z</dcterms:created>
  <dcterms:modified xsi:type="dcterms:W3CDTF">2023-12-12T21:47:44Z</dcterms:modified>
</cp:coreProperties>
</file>