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4" r:id="rId4"/>
    <p:sldId id="275" r:id="rId5"/>
    <p:sldId id="262" r:id="rId6"/>
    <p:sldId id="265" r:id="rId7"/>
    <p:sldId id="268" r:id="rId8"/>
    <p:sldId id="269" r:id="rId9"/>
    <p:sldId id="270" r:id="rId10"/>
    <p:sldId id="271" r:id="rId11"/>
    <p:sldId id="273" r:id="rId12"/>
    <p:sldId id="266" r:id="rId13"/>
    <p:sldId id="277" r:id="rId14"/>
    <p:sldId id="276" r:id="rId15"/>
    <p:sldId id="278" r:id="rId16"/>
    <p:sldId id="259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2941E"/>
    <a:srgbClr val="86C323"/>
    <a:srgbClr val="133BB9"/>
    <a:srgbClr val="AC1414"/>
    <a:srgbClr val="D1D1D1"/>
    <a:srgbClr val="2D3257"/>
    <a:srgbClr val="BABABA"/>
    <a:srgbClr val="C4C4C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4" autoAdjust="0"/>
    <p:restoredTop sz="88070" autoAdjust="0"/>
  </p:normalViewPr>
  <p:slideViewPr>
    <p:cSldViewPr>
      <p:cViewPr varScale="1">
        <p:scale>
          <a:sx n="97" d="100"/>
          <a:sy n="97" d="100"/>
        </p:scale>
        <p:origin x="1650" y="8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6083650190116"/>
          <c:y val="0.24688796680497926"/>
          <c:w val="0.46768060836501901"/>
          <c:h val="0.5103734439834024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Wsch.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CE6-4F85-B9B2-941BC564DA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E6-4F85-B9B2-941BC564DA42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9416-40A4-943F-9AEE8F612D29}"/>
              </c:ext>
            </c:extLst>
          </c:dPt>
          <c:dLbls>
            <c:dLbl>
              <c:idx val="0"/>
              <c:layout>
                <c:manualLayout>
                  <c:x val="-2.9496825286428205E-2"/>
                  <c:y val="8.03042800574157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22C94A-2732-450B-B195-1C18391D9D20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endParaRPr lang="en-US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90E167-60B8-4322-95A3-D67B41C9A16B}" type="PERCENTAG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52995166688158"/>
                      <c:h val="0.1764951099820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E6-4F85-B9B2-941BC564DA42}"/>
                </c:ext>
              </c:extLst>
            </c:dLbl>
            <c:dLbl>
              <c:idx val="1"/>
              <c:layout>
                <c:manualLayout>
                  <c:x val="7.6174041818348345E-2"/>
                  <c:y val="-4.37969352820250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6E5D2C-D7FD-4276-AE8B-A97183DD7630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endParaRPr lang="en-US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3C8F22-8D5B-44CB-9432-04F92DDD9372}" type="PERCENTAG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488913790415002"/>
                      <c:h val="0.134652023949056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E6-4F85-B9B2-941BC564DA42}"/>
                </c:ext>
              </c:extLst>
            </c:dLbl>
            <c:dLbl>
              <c:idx val="2"/>
              <c:layout>
                <c:manualLayout>
                  <c:x val="1.9674975657419314E-2"/>
                  <c:y val="4.256349441644431E-2"/>
                </c:manualLayout>
              </c:layout>
              <c:tx>
                <c:rich>
                  <a:bodyPr/>
                  <a:lstStyle/>
                  <a:p>
                    <a:fld id="{472F7624-A076-45DA-8F56-219B78278AF6}" type="CATEGORYNAME">
                      <a:rPr lang="en-US" smtClean="0"/>
                      <a:pPr/>
                      <a:t>[NAZWA KATEGORII]</a:t>
                    </a:fld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D97FEFE2-8BA8-467F-A96E-1CEE064DB5E9}" type="PERCENTAGE">
                      <a:rPr lang="en-US" baseline="0"/>
                      <a:pPr/>
                      <a:t>[PROCENTOWE]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55630695434933"/>
                      <c:h val="0.13228010482800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416-40A4-943F-9AEE8F612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47.75</c:v>
                </c:pt>
                <c:pt idx="1">
                  <c:v>278.85000000000002</c:v>
                </c:pt>
                <c:pt idx="2">
                  <c:v>11.42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6-4F85-B9B2-941BC564DA4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E6-4F85-B9B2-941BC564DA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CE6-4F85-B9B2-941BC564DA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45-4511-A092-3D68D8355A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9CE6-4F85-B9B2-941BC564DA4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pieChart>
        <c:varyColors val="1"/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CE6-4F85-B9B2-941BC564DA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E6-4F85-B9B2-941BC564DA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845-4511-A092-3D68D8355AB9}"/>
              </c:ext>
            </c:extLst>
          </c:dPt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8-9CE6-4F85-B9B2-941BC564D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6194664153206"/>
          <c:y val="9.2460727186627831E-2"/>
          <c:w val="0.71116322992535708"/>
          <c:h val="0.82765692457783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zadłużenie a inwestycje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2A-4770-B887-015366F76C21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2A-4770-B887-015366F76C21}"/>
              </c:ext>
            </c:extLst>
          </c:dPt>
          <c:dLbls>
            <c:dLbl>
              <c:idx val="0"/>
              <c:layout>
                <c:manualLayout>
                  <c:x val="-1.8182401268129428E-3"/>
                  <c:y val="-2.47346175858401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135 338 529 </a:t>
                    </a:r>
                    <a:r>
                      <a:rPr lang="en-US" baseline="0" dirty="0" err="1"/>
                      <a:t>zł</a:t>
                    </a:r>
                    <a:endParaRPr lang="en-US" dirty="0"/>
                  </a:p>
                </c:rich>
              </c:tx>
              <c:numFmt formatCode="#,##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72A-4770-B887-015366F76C21}"/>
                </c:ext>
              </c:extLst>
            </c:dLbl>
            <c:dLbl>
              <c:idx val="1"/>
              <c:layout>
                <c:manualLayout>
                  <c:x val="0"/>
                  <c:y val="-2.1201100787862952E-2"/>
                </c:manualLayout>
              </c:layout>
              <c:numFmt formatCode="#,##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2A-4770-B887-015366F76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zadłużenie 2019</c:v>
                </c:pt>
                <c:pt idx="1">
                  <c:v>zadłużenie 2022</c:v>
                </c:pt>
              </c:strCache>
            </c:strRef>
          </c:cat>
          <c:val>
            <c:numRef>
              <c:f>Arkusz1!$B$2:$B$3</c:f>
              <c:numCache>
                <c:formatCode>#,##0</c:formatCode>
                <c:ptCount val="2"/>
                <c:pt idx="0">
                  <c:v>135338528</c:v>
                </c:pt>
                <c:pt idx="1">
                  <c:v>103724889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2A-4770-B887-015366F76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344312"/>
        <c:axId val="415343000"/>
      </c:barChart>
      <c:catAx>
        <c:axId val="415344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5343000"/>
        <c:crosses val="autoZero"/>
        <c:auto val="1"/>
        <c:lblAlgn val="ctr"/>
        <c:lblOffset val="100"/>
        <c:noMultiLvlLbl val="0"/>
      </c:catAx>
      <c:valAx>
        <c:axId val="41534300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5344312"/>
        <c:crosses val="autoZero"/>
        <c:crossBetween val="between"/>
      </c:valAx>
      <c:spPr>
        <a:noFill/>
        <a:ln>
          <a:solidFill>
            <a:schemeClr val="bg1">
              <a:alpha val="97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17D93B-FA10-4965-93DB-D93C73FDBCFB}" type="datetimeFigureOut">
              <a:rPr lang="pl-PL"/>
              <a:pPr>
                <a:defRPr/>
              </a:pPr>
              <a:t>19.12.2022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50D4F8-D195-4F68-86DD-C3D271F0EB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9FC7B-EBA7-4F48-9B0E-AAC9EC562CC1}" type="slidenum">
              <a:rPr lang="pl-PL" smtClean="0">
                <a:cs typeface="Arial" charset="0"/>
              </a:rPr>
              <a:pPr/>
              <a:t>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10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1061836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11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7194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12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833368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13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685732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14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3248428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50D4F8-D195-4F68-86DD-C3D271F0EBB8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541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76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376757-EBB8-435D-BA06-C877E4570766}" type="slidenum">
              <a:rPr lang="pl-PL" smtClean="0">
                <a:cs typeface="Arial" charset="0"/>
              </a:rPr>
              <a:pPr/>
              <a:t>16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3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5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4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6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5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747517-D1B4-4436-8949-6F27428DF1DA}" type="slidenum">
              <a:rPr lang="pl-PL" sz="1200"/>
              <a:pPr algn="r"/>
              <a:t>5</a:t>
            </a:fld>
            <a:endParaRPr lang="pl-P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6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332269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7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75405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8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934263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9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4198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FF08-A324-4B82-B256-F8317FCEE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14D9-D32C-4D8F-AB1B-892639DAA5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345A-32D8-4F25-8522-3E4DD34450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A5BED-B1E4-40B2-9980-B0071A8D20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7E53-C71C-43BC-B573-2EFDEB46C5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39FA-CFF4-492E-8064-D6A525C0F0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C63A-3A38-44B3-AB9D-1A136347F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B48C-BEDA-4FDC-86A3-4726EB6221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F3F5A-31E8-46E2-A026-C0342346C2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F57C-C527-47DF-8172-9593340459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1B4E-887D-413D-A523-8E8089FC45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626E586-0FB8-4220-AE1E-3BCE4F828F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pole tekstowe 10"/>
          <p:cNvSpPr txBox="1">
            <a:spLocks noChangeArrowheads="1"/>
          </p:cNvSpPr>
          <p:nvPr/>
        </p:nvSpPr>
        <p:spPr bwMode="auto">
          <a:xfrm>
            <a:off x="8459788" y="63817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</p:txBody>
      </p:sp>
      <p:pic>
        <p:nvPicPr>
          <p:cNvPr id="14339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971600" y="1670201"/>
            <a:ext cx="7200801" cy="248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PROJEKT BUDŻETU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MIASTA KĘDZIERZYN-KOŹLE </a:t>
            </a:r>
            <a:br>
              <a:rPr lang="pl-PL" altLang="pl-PL" sz="3600" b="1" dirty="0">
                <a:latin typeface="+mn-lt"/>
                <a:cs typeface="Calibri" panose="020F0502020204030204" pitchFamily="34" charset="0"/>
              </a:rPr>
            </a:b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NA ROK 2023</a:t>
            </a:r>
            <a:endParaRPr lang="pl-PL" sz="3600" b="1" dirty="0">
              <a:latin typeface="+mn-lt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10/16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14BC9F32-032F-4FCB-A74D-1B09BB05C45F}"/>
              </a:ext>
            </a:extLst>
          </p:cNvPr>
          <p:cNvCxnSpPr>
            <a:cxnSpLocks/>
          </p:cNvCxnSpPr>
          <p:nvPr/>
        </p:nvCxnSpPr>
        <p:spPr>
          <a:xfrm>
            <a:off x="6011465" y="2132856"/>
            <a:ext cx="2736999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CE52E7BF-1D0E-4E48-9245-76CDFD66FE99}"/>
              </a:ext>
            </a:extLst>
          </p:cNvPr>
          <p:cNvCxnSpPr>
            <a:cxnSpLocks/>
          </p:cNvCxnSpPr>
          <p:nvPr/>
        </p:nvCxnSpPr>
        <p:spPr>
          <a:xfrm>
            <a:off x="681484" y="5006964"/>
            <a:ext cx="2376263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B530B2F-9DDC-EC82-017D-8473BF75C4A9}"/>
              </a:ext>
            </a:extLst>
          </p:cNvPr>
          <p:cNvSpPr txBox="1"/>
          <p:nvPr/>
        </p:nvSpPr>
        <p:spPr>
          <a:xfrm>
            <a:off x="5150550" y="1556792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OBSŁUGA RATOWNIKÓW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MOSIR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0E471D6D-3030-F9F2-DD2D-E80515F92C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7930" y="1628800"/>
            <a:ext cx="5310174" cy="1821965"/>
          </a:xfrm>
          <a:prstGeom prst="rect">
            <a:avLst/>
          </a:prstGeom>
        </p:spPr>
      </p:pic>
      <p:sp>
        <p:nvSpPr>
          <p:cNvPr id="25" name="pole tekstowe 24">
            <a:extLst>
              <a:ext uri="{FF2B5EF4-FFF2-40B4-BE49-F238E27FC236}">
                <a16:creationId xmlns:a16="http://schemas.microsoft.com/office/drawing/2014/main" id="{1050CED2-9260-2A88-9FB6-87FEC98B670E}"/>
              </a:ext>
            </a:extLst>
          </p:cNvPr>
          <p:cNvSpPr txBox="1"/>
          <p:nvPr/>
        </p:nvSpPr>
        <p:spPr>
          <a:xfrm>
            <a:off x="359695" y="3452950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4706ED99-9DDD-EB2D-C5C5-2A4ACF993842}"/>
              </a:ext>
            </a:extLst>
          </p:cNvPr>
          <p:cNvSpPr txBox="1"/>
          <p:nvPr/>
        </p:nvSpPr>
        <p:spPr>
          <a:xfrm>
            <a:off x="1443983" y="3458427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C0B56125-95D4-87FF-51D6-42340E8301C9}"/>
              </a:ext>
            </a:extLst>
          </p:cNvPr>
          <p:cNvSpPr txBox="1"/>
          <p:nvPr/>
        </p:nvSpPr>
        <p:spPr>
          <a:xfrm>
            <a:off x="2471410" y="3452950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0FC0E2E4-15BE-8D41-0C41-419A041996FE}"/>
              </a:ext>
            </a:extLst>
          </p:cNvPr>
          <p:cNvSpPr txBox="1"/>
          <p:nvPr/>
        </p:nvSpPr>
        <p:spPr>
          <a:xfrm>
            <a:off x="3198088" y="3458427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4F97BF05-74C2-88C8-A8E3-32D078C7F85C}"/>
              </a:ext>
            </a:extLst>
          </p:cNvPr>
          <p:cNvSpPr txBox="1"/>
          <p:nvPr/>
        </p:nvSpPr>
        <p:spPr>
          <a:xfrm>
            <a:off x="4565596" y="3458427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5A89D78E-1AFA-872C-6470-251F97E9BD5F}"/>
              </a:ext>
            </a:extLst>
          </p:cNvPr>
          <p:cNvSpPr txBox="1"/>
          <p:nvPr/>
        </p:nvSpPr>
        <p:spPr>
          <a:xfrm>
            <a:off x="3312182" y="169158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835 000,00 zł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610E858B-7121-8DDD-661E-0549240BF555}"/>
              </a:ext>
            </a:extLst>
          </p:cNvPr>
          <p:cNvSpPr txBox="1"/>
          <p:nvPr/>
        </p:nvSpPr>
        <p:spPr>
          <a:xfrm>
            <a:off x="4310545" y="1408993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1 114 050,00 zł</a:t>
            </a:r>
          </a:p>
        </p:txBody>
      </p:sp>
      <p:sp>
        <p:nvSpPr>
          <p:cNvPr id="18432" name="pole tekstowe 18431">
            <a:extLst>
              <a:ext uri="{FF2B5EF4-FFF2-40B4-BE49-F238E27FC236}">
                <a16:creationId xmlns:a16="http://schemas.microsoft.com/office/drawing/2014/main" id="{8D7C02A0-C6D1-BF97-45A5-46C7087B0840}"/>
              </a:ext>
            </a:extLst>
          </p:cNvPr>
          <p:cNvSpPr txBox="1"/>
          <p:nvPr/>
        </p:nvSpPr>
        <p:spPr>
          <a:xfrm>
            <a:off x="189123" y="2863766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224 399,00 zł</a:t>
            </a:r>
          </a:p>
        </p:txBody>
      </p:sp>
      <p:sp>
        <p:nvSpPr>
          <p:cNvPr id="18434" name="pole tekstowe 18433">
            <a:extLst>
              <a:ext uri="{FF2B5EF4-FFF2-40B4-BE49-F238E27FC236}">
                <a16:creationId xmlns:a16="http://schemas.microsoft.com/office/drawing/2014/main" id="{39326824-B4F6-FFDC-244D-B62CC7501914}"/>
              </a:ext>
            </a:extLst>
          </p:cNvPr>
          <p:cNvSpPr txBox="1"/>
          <p:nvPr/>
        </p:nvSpPr>
        <p:spPr>
          <a:xfrm>
            <a:off x="1217744" y="2725503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304 640,20 zł</a:t>
            </a:r>
          </a:p>
        </p:txBody>
      </p:sp>
      <p:sp>
        <p:nvSpPr>
          <p:cNvPr id="18435" name="pole tekstowe 18434">
            <a:extLst>
              <a:ext uri="{FF2B5EF4-FFF2-40B4-BE49-F238E27FC236}">
                <a16:creationId xmlns:a16="http://schemas.microsoft.com/office/drawing/2014/main" id="{2D685285-4BF0-7EE1-B1BC-5EE41A97BD0C}"/>
              </a:ext>
            </a:extLst>
          </p:cNvPr>
          <p:cNvSpPr txBox="1"/>
          <p:nvPr/>
        </p:nvSpPr>
        <p:spPr>
          <a:xfrm>
            <a:off x="2237558" y="263293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393 322,07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872434C-6039-47EF-6CA6-BC4D833EE22D}"/>
              </a:ext>
            </a:extLst>
          </p:cNvPr>
          <p:cNvSpPr txBox="1"/>
          <p:nvPr/>
        </p:nvSpPr>
        <p:spPr>
          <a:xfrm>
            <a:off x="194013" y="4422189"/>
            <a:ext cx="3351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OCHRONA OBIEKTÓW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MOSIR</a:t>
            </a:r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47E3E5FB-3B5B-2740-C95B-7CFA8F4050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17934" y="4725144"/>
            <a:ext cx="5364513" cy="723659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351D8114-860F-08FB-3B73-6ED249BF2DA1}"/>
              </a:ext>
            </a:extLst>
          </p:cNvPr>
          <p:cNvSpPr txBox="1"/>
          <p:nvPr/>
        </p:nvSpPr>
        <p:spPr>
          <a:xfrm>
            <a:off x="3769383" y="5481864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644DF02-0365-FEF2-D28A-2C063D59779E}"/>
              </a:ext>
            </a:extLst>
          </p:cNvPr>
          <p:cNvSpPr txBox="1"/>
          <p:nvPr/>
        </p:nvSpPr>
        <p:spPr>
          <a:xfrm>
            <a:off x="4853671" y="5487341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7E8B72B-50E9-A969-D05B-5E1D233D9207}"/>
              </a:ext>
            </a:extLst>
          </p:cNvPr>
          <p:cNvSpPr txBox="1"/>
          <p:nvPr/>
        </p:nvSpPr>
        <p:spPr>
          <a:xfrm>
            <a:off x="5881098" y="5481864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8DA739A-BF67-729B-4F98-1099C8F4BE10}"/>
              </a:ext>
            </a:extLst>
          </p:cNvPr>
          <p:cNvSpPr txBox="1"/>
          <p:nvPr/>
        </p:nvSpPr>
        <p:spPr>
          <a:xfrm>
            <a:off x="6607776" y="5487341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66DCA4E-BB53-19E7-4D3B-B2FBC7AF5207}"/>
              </a:ext>
            </a:extLst>
          </p:cNvPr>
          <p:cNvSpPr txBox="1"/>
          <p:nvPr/>
        </p:nvSpPr>
        <p:spPr>
          <a:xfrm>
            <a:off x="7975284" y="5487341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245CE1B-88BF-FD53-0C7C-D0984028043A}"/>
              </a:ext>
            </a:extLst>
          </p:cNvPr>
          <p:cNvSpPr txBox="1"/>
          <p:nvPr/>
        </p:nvSpPr>
        <p:spPr>
          <a:xfrm>
            <a:off x="6770904" y="469492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260 000,00 zł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DB923C75-A0D2-A565-FC47-999E44CBEE41}"/>
              </a:ext>
            </a:extLst>
          </p:cNvPr>
          <p:cNvSpPr txBox="1"/>
          <p:nvPr/>
        </p:nvSpPr>
        <p:spPr>
          <a:xfrm>
            <a:off x="7797859" y="4524246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360 000,00 zł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A9777155-D68E-1C67-990F-D4B7A9EAD7A3}"/>
              </a:ext>
            </a:extLst>
          </p:cNvPr>
          <p:cNvSpPr txBox="1"/>
          <p:nvPr/>
        </p:nvSpPr>
        <p:spPr>
          <a:xfrm>
            <a:off x="3592662" y="5003562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159 389,38 zł</a:t>
            </a:r>
          </a:p>
        </p:txBody>
      </p:sp>
      <p:sp>
        <p:nvSpPr>
          <p:cNvPr id="18440" name="pole tekstowe 18439">
            <a:extLst>
              <a:ext uri="{FF2B5EF4-FFF2-40B4-BE49-F238E27FC236}">
                <a16:creationId xmlns:a16="http://schemas.microsoft.com/office/drawing/2014/main" id="{FCD61029-CBA8-2EA1-F2CF-010D5463DDA2}"/>
              </a:ext>
            </a:extLst>
          </p:cNvPr>
          <p:cNvSpPr txBox="1"/>
          <p:nvPr/>
        </p:nvSpPr>
        <p:spPr>
          <a:xfrm>
            <a:off x="4640058" y="4948261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165 214,66 zł</a:t>
            </a:r>
          </a:p>
        </p:txBody>
      </p:sp>
      <p:sp>
        <p:nvSpPr>
          <p:cNvPr id="18441" name="pole tekstowe 18440">
            <a:extLst>
              <a:ext uri="{FF2B5EF4-FFF2-40B4-BE49-F238E27FC236}">
                <a16:creationId xmlns:a16="http://schemas.microsoft.com/office/drawing/2014/main" id="{F5FC7DEB-BA16-26AE-CD80-70038D9E1212}"/>
              </a:ext>
            </a:extLst>
          </p:cNvPr>
          <p:cNvSpPr txBox="1"/>
          <p:nvPr/>
        </p:nvSpPr>
        <p:spPr>
          <a:xfrm>
            <a:off x="5711490" y="481307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203 864,07 zł</a:t>
            </a: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26703249-9865-9AA6-1485-DA7425A2EB31}"/>
              </a:ext>
            </a:extLst>
          </p:cNvPr>
          <p:cNvCxnSpPr>
            <a:cxnSpLocks/>
          </p:cNvCxnSpPr>
          <p:nvPr/>
        </p:nvCxnSpPr>
        <p:spPr>
          <a:xfrm flipV="1">
            <a:off x="3513740" y="1184415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A1C119C7-ACE2-D419-F1DF-18D619AED4BC}"/>
              </a:ext>
            </a:extLst>
          </p:cNvPr>
          <p:cNvCxnSpPr>
            <a:cxnSpLocks/>
          </p:cNvCxnSpPr>
          <p:nvPr/>
        </p:nvCxnSpPr>
        <p:spPr>
          <a:xfrm flipV="1">
            <a:off x="7005579" y="4214540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4A2470B-55C9-7E55-072F-6C206329F6DB}"/>
              </a:ext>
            </a:extLst>
          </p:cNvPr>
          <p:cNvSpPr txBox="1"/>
          <p:nvPr/>
        </p:nvSpPr>
        <p:spPr>
          <a:xfrm rot="20843121">
            <a:off x="3822373" y="964447"/>
            <a:ext cx="96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33,42 %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8EC7F58-DF6C-C4B9-8A18-279F3B13828D}"/>
              </a:ext>
            </a:extLst>
          </p:cNvPr>
          <p:cNvSpPr txBox="1"/>
          <p:nvPr/>
        </p:nvSpPr>
        <p:spPr>
          <a:xfrm rot="20843121">
            <a:off x="7268534" y="4012201"/>
            <a:ext cx="96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38,46 %</a:t>
            </a:r>
          </a:p>
        </p:txBody>
      </p:sp>
    </p:spTree>
    <p:extLst>
      <p:ext uri="{BB962C8B-B14F-4D97-AF65-F5344CB8AC3E}">
        <p14:creationId xmlns:p14="http://schemas.microsoft.com/office/powerpoint/2010/main" val="3781172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11/15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519876E-77BC-4DDA-9E3B-7F92789DE111}"/>
              </a:ext>
            </a:extLst>
          </p:cNvPr>
          <p:cNvSpPr txBox="1"/>
          <p:nvPr/>
        </p:nvSpPr>
        <p:spPr>
          <a:xfrm>
            <a:off x="5112657" y="1535767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KOSZTY POSIŁKÓW (OBIADÓW)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DLA PODOPIECZNYCH MOPS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B8E0630B-7917-4173-88B4-00B867429470}"/>
              </a:ext>
            </a:extLst>
          </p:cNvPr>
          <p:cNvSpPr txBox="1"/>
          <p:nvPr/>
        </p:nvSpPr>
        <p:spPr>
          <a:xfrm>
            <a:off x="-194706" y="4118479"/>
            <a:ext cx="3905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MIESZKAŃCÓW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W DOMACH POMOCY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SPOŁECZNEJ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A341F0D3-8125-4F33-B51C-6620ACCB95DE}"/>
              </a:ext>
            </a:extLst>
          </p:cNvPr>
          <p:cNvCxnSpPr>
            <a:cxnSpLocks/>
          </p:cNvCxnSpPr>
          <p:nvPr/>
        </p:nvCxnSpPr>
        <p:spPr>
          <a:xfrm>
            <a:off x="5727775" y="2090283"/>
            <a:ext cx="3209312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4488C1B5-3073-4ED1-8AE3-DF8E8EC75FA0}"/>
              </a:ext>
            </a:extLst>
          </p:cNvPr>
          <p:cNvCxnSpPr>
            <a:cxnSpLocks/>
          </p:cNvCxnSpPr>
          <p:nvPr/>
        </p:nvCxnSpPr>
        <p:spPr>
          <a:xfrm>
            <a:off x="251520" y="4941168"/>
            <a:ext cx="3012566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a 3">
            <a:extLst>
              <a:ext uri="{FF2B5EF4-FFF2-40B4-BE49-F238E27FC236}">
                <a16:creationId xmlns:a16="http://schemas.microsoft.com/office/drawing/2014/main" id="{B6A07B3A-001D-0076-83B2-2D377DC8E3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9512" y="2484300"/>
            <a:ext cx="5363034" cy="802096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34A2EC77-CA83-47DD-4979-92ABA82F06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49088" y="4566028"/>
            <a:ext cx="5363034" cy="91218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444C78A3-E357-0787-AA4B-161A6FE7E357}"/>
              </a:ext>
            </a:extLst>
          </p:cNvPr>
          <p:cNvSpPr txBox="1"/>
          <p:nvPr/>
        </p:nvSpPr>
        <p:spPr>
          <a:xfrm>
            <a:off x="359695" y="3356992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1A8C47B-7C12-B690-CCE0-7010A9CB1485}"/>
              </a:ext>
            </a:extLst>
          </p:cNvPr>
          <p:cNvSpPr txBox="1"/>
          <p:nvPr/>
        </p:nvSpPr>
        <p:spPr>
          <a:xfrm>
            <a:off x="1443983" y="3362469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FD44710-DF03-3E99-CB0B-4BC146AABE52}"/>
              </a:ext>
            </a:extLst>
          </p:cNvPr>
          <p:cNvSpPr txBox="1"/>
          <p:nvPr/>
        </p:nvSpPr>
        <p:spPr>
          <a:xfrm>
            <a:off x="2471410" y="3356992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04E0258-ADB9-602C-1FA7-CA3BE9B6B438}"/>
              </a:ext>
            </a:extLst>
          </p:cNvPr>
          <p:cNvSpPr txBox="1"/>
          <p:nvPr/>
        </p:nvSpPr>
        <p:spPr>
          <a:xfrm>
            <a:off x="3198088" y="3362469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5E162CD-49DF-94F3-EB15-0B172CEBD9F0}"/>
              </a:ext>
            </a:extLst>
          </p:cNvPr>
          <p:cNvSpPr txBox="1"/>
          <p:nvPr/>
        </p:nvSpPr>
        <p:spPr>
          <a:xfrm>
            <a:off x="4565596" y="3362469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72E78FF-96D5-E5F8-8400-C5A6C18BC93F}"/>
              </a:ext>
            </a:extLst>
          </p:cNvPr>
          <p:cNvSpPr txBox="1"/>
          <p:nvPr/>
        </p:nvSpPr>
        <p:spPr>
          <a:xfrm>
            <a:off x="3819924" y="5519600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93FEBE16-7F78-FD81-E0A8-5991DD9029AA}"/>
              </a:ext>
            </a:extLst>
          </p:cNvPr>
          <p:cNvSpPr txBox="1"/>
          <p:nvPr/>
        </p:nvSpPr>
        <p:spPr>
          <a:xfrm>
            <a:off x="4904212" y="5525077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BD28CAD-45C7-D36E-3735-7980DEE7ED64}"/>
              </a:ext>
            </a:extLst>
          </p:cNvPr>
          <p:cNvSpPr txBox="1"/>
          <p:nvPr/>
        </p:nvSpPr>
        <p:spPr>
          <a:xfrm>
            <a:off x="5931639" y="5519600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143F4D26-7320-D7F6-A753-B2686E178D9F}"/>
              </a:ext>
            </a:extLst>
          </p:cNvPr>
          <p:cNvSpPr txBox="1"/>
          <p:nvPr/>
        </p:nvSpPr>
        <p:spPr>
          <a:xfrm>
            <a:off x="6658317" y="5525077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489CE1C4-D023-E6F9-8816-62922D8F2877}"/>
              </a:ext>
            </a:extLst>
          </p:cNvPr>
          <p:cNvSpPr txBox="1"/>
          <p:nvPr/>
        </p:nvSpPr>
        <p:spPr>
          <a:xfrm>
            <a:off x="8025825" y="5525077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E0D013C5-7274-C8B8-5BD5-3E13523AF14C}"/>
              </a:ext>
            </a:extLst>
          </p:cNvPr>
          <p:cNvSpPr txBox="1"/>
          <p:nvPr/>
        </p:nvSpPr>
        <p:spPr>
          <a:xfrm>
            <a:off x="3312182" y="2492896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143 412,00 zł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534044D8-321B-E8BF-1EDC-EF8E90389FAF}"/>
              </a:ext>
            </a:extLst>
          </p:cNvPr>
          <p:cNvSpPr txBox="1"/>
          <p:nvPr/>
        </p:nvSpPr>
        <p:spPr>
          <a:xfrm>
            <a:off x="4355976" y="226206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199 000,00 zł</a:t>
            </a:r>
          </a:p>
        </p:txBody>
      </p:sp>
      <p:sp>
        <p:nvSpPr>
          <p:cNvPr id="18432" name="pole tekstowe 18431">
            <a:extLst>
              <a:ext uri="{FF2B5EF4-FFF2-40B4-BE49-F238E27FC236}">
                <a16:creationId xmlns:a16="http://schemas.microsoft.com/office/drawing/2014/main" id="{8228B222-5A03-19D2-7F6A-F1AECE3DF216}"/>
              </a:ext>
            </a:extLst>
          </p:cNvPr>
          <p:cNvSpPr txBox="1"/>
          <p:nvPr/>
        </p:nvSpPr>
        <p:spPr>
          <a:xfrm>
            <a:off x="189123" y="283812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109 966,50 zł</a:t>
            </a:r>
          </a:p>
        </p:txBody>
      </p:sp>
      <p:sp>
        <p:nvSpPr>
          <p:cNvPr id="18434" name="pole tekstowe 18433">
            <a:extLst>
              <a:ext uri="{FF2B5EF4-FFF2-40B4-BE49-F238E27FC236}">
                <a16:creationId xmlns:a16="http://schemas.microsoft.com/office/drawing/2014/main" id="{2F45FAC5-268D-4F51-E16F-F9B8A818E51F}"/>
              </a:ext>
            </a:extLst>
          </p:cNvPr>
          <p:cNvSpPr txBox="1"/>
          <p:nvPr/>
        </p:nvSpPr>
        <p:spPr>
          <a:xfrm>
            <a:off x="1217744" y="2636912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132 313,40 zł</a:t>
            </a:r>
          </a:p>
        </p:txBody>
      </p:sp>
      <p:sp>
        <p:nvSpPr>
          <p:cNvPr id="18435" name="pole tekstowe 18434">
            <a:extLst>
              <a:ext uri="{FF2B5EF4-FFF2-40B4-BE49-F238E27FC236}">
                <a16:creationId xmlns:a16="http://schemas.microsoft.com/office/drawing/2014/main" id="{CE26D65B-C9DA-93BA-F408-9E00148FBDB9}"/>
              </a:ext>
            </a:extLst>
          </p:cNvPr>
          <p:cNvSpPr txBox="1"/>
          <p:nvPr/>
        </p:nvSpPr>
        <p:spPr>
          <a:xfrm>
            <a:off x="2237558" y="276612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114 572,80 zł</a:t>
            </a:r>
          </a:p>
        </p:txBody>
      </p:sp>
      <p:sp>
        <p:nvSpPr>
          <p:cNvPr id="18442" name="pole tekstowe 18441">
            <a:extLst>
              <a:ext uri="{FF2B5EF4-FFF2-40B4-BE49-F238E27FC236}">
                <a16:creationId xmlns:a16="http://schemas.microsoft.com/office/drawing/2014/main" id="{DBCA9BF8-BA2F-B405-C4CE-9C6BBB5EE975}"/>
              </a:ext>
            </a:extLst>
          </p:cNvPr>
          <p:cNvSpPr txBox="1"/>
          <p:nvPr/>
        </p:nvSpPr>
        <p:spPr>
          <a:xfrm>
            <a:off x="6800045" y="455251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4 473 000,00 zł</a:t>
            </a:r>
          </a:p>
        </p:txBody>
      </p:sp>
      <p:sp>
        <p:nvSpPr>
          <p:cNvPr id="18443" name="pole tekstowe 18442">
            <a:extLst>
              <a:ext uri="{FF2B5EF4-FFF2-40B4-BE49-F238E27FC236}">
                <a16:creationId xmlns:a16="http://schemas.microsoft.com/office/drawing/2014/main" id="{ACA9FE21-78D1-1007-9F3C-3EE6DEC1B4F5}"/>
              </a:ext>
            </a:extLst>
          </p:cNvPr>
          <p:cNvSpPr txBox="1"/>
          <p:nvPr/>
        </p:nvSpPr>
        <p:spPr>
          <a:xfrm>
            <a:off x="7837796" y="4349295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5 214 000,00 zł</a:t>
            </a:r>
          </a:p>
        </p:txBody>
      </p:sp>
      <p:sp>
        <p:nvSpPr>
          <p:cNvPr id="18444" name="pole tekstowe 18443">
            <a:extLst>
              <a:ext uri="{FF2B5EF4-FFF2-40B4-BE49-F238E27FC236}">
                <a16:creationId xmlns:a16="http://schemas.microsoft.com/office/drawing/2014/main" id="{884596A2-2619-E4F7-6D8E-239F1D46803C}"/>
              </a:ext>
            </a:extLst>
          </p:cNvPr>
          <p:cNvSpPr txBox="1"/>
          <p:nvPr/>
        </p:nvSpPr>
        <p:spPr>
          <a:xfrm>
            <a:off x="3620198" y="476949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3 478 739,37 zł</a:t>
            </a:r>
          </a:p>
        </p:txBody>
      </p:sp>
      <p:sp>
        <p:nvSpPr>
          <p:cNvPr id="18445" name="pole tekstowe 18444">
            <a:extLst>
              <a:ext uri="{FF2B5EF4-FFF2-40B4-BE49-F238E27FC236}">
                <a16:creationId xmlns:a16="http://schemas.microsoft.com/office/drawing/2014/main" id="{3864B0B0-B6E8-DD9D-9C56-B3090944A700}"/>
              </a:ext>
            </a:extLst>
          </p:cNvPr>
          <p:cNvSpPr txBox="1"/>
          <p:nvPr/>
        </p:nvSpPr>
        <p:spPr>
          <a:xfrm>
            <a:off x="4669954" y="4733213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3 573 627,47 zł</a:t>
            </a:r>
          </a:p>
        </p:txBody>
      </p:sp>
      <p:sp>
        <p:nvSpPr>
          <p:cNvPr id="18446" name="pole tekstowe 18445">
            <a:extLst>
              <a:ext uri="{FF2B5EF4-FFF2-40B4-BE49-F238E27FC236}">
                <a16:creationId xmlns:a16="http://schemas.microsoft.com/office/drawing/2014/main" id="{961A63CF-9DE4-E7BE-F247-ACAC684DE231}"/>
              </a:ext>
            </a:extLst>
          </p:cNvPr>
          <p:cNvSpPr txBox="1"/>
          <p:nvPr/>
        </p:nvSpPr>
        <p:spPr>
          <a:xfrm>
            <a:off x="5740096" y="462811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4 060 798,00 zł</a:t>
            </a:r>
          </a:p>
        </p:txBody>
      </p:sp>
      <p:cxnSp>
        <p:nvCxnSpPr>
          <p:cNvPr id="2" name="Łącznik prosty ze strzałką 1">
            <a:extLst>
              <a:ext uri="{FF2B5EF4-FFF2-40B4-BE49-F238E27FC236}">
                <a16:creationId xmlns:a16="http://schemas.microsoft.com/office/drawing/2014/main" id="{00801396-6D3E-861C-B548-F85E6FFB9E83}"/>
              </a:ext>
            </a:extLst>
          </p:cNvPr>
          <p:cNvCxnSpPr>
            <a:cxnSpLocks/>
          </p:cNvCxnSpPr>
          <p:nvPr/>
        </p:nvCxnSpPr>
        <p:spPr>
          <a:xfrm flipV="1">
            <a:off x="3568118" y="2041297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6B07BB89-28CE-11A6-3551-2133787E9AD2}"/>
              </a:ext>
            </a:extLst>
          </p:cNvPr>
          <p:cNvCxnSpPr>
            <a:cxnSpLocks/>
          </p:cNvCxnSpPr>
          <p:nvPr/>
        </p:nvCxnSpPr>
        <p:spPr>
          <a:xfrm flipV="1">
            <a:off x="7056239" y="4075457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B1F666ED-AD50-6566-9C4A-1B3C1E361CAD}"/>
              </a:ext>
            </a:extLst>
          </p:cNvPr>
          <p:cNvSpPr txBox="1"/>
          <p:nvPr/>
        </p:nvSpPr>
        <p:spPr>
          <a:xfrm rot="20843121">
            <a:off x="3864771" y="1833984"/>
            <a:ext cx="96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38,76 %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B7F3B817-1FDC-48A6-8992-D2800F7AB1FA}"/>
              </a:ext>
            </a:extLst>
          </p:cNvPr>
          <p:cNvSpPr txBox="1"/>
          <p:nvPr/>
        </p:nvSpPr>
        <p:spPr>
          <a:xfrm rot="20843121">
            <a:off x="7313834" y="3855831"/>
            <a:ext cx="96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16,57 %</a:t>
            </a:r>
          </a:p>
        </p:txBody>
      </p:sp>
    </p:spTree>
    <p:extLst>
      <p:ext uri="{BB962C8B-B14F-4D97-AF65-F5344CB8AC3E}">
        <p14:creationId xmlns:p14="http://schemas.microsoft.com/office/powerpoint/2010/main" val="377780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9">
            <a:extLst>
              <a:ext uri="{FF2B5EF4-FFF2-40B4-BE49-F238E27FC236}">
                <a16:creationId xmlns:a16="http://schemas.microsoft.com/office/drawing/2014/main" id="{854B4EE9-896A-4767-9D7A-5412D5305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708920"/>
            <a:ext cx="4571999" cy="431701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12/16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1" name="AutoShape 29">
            <a:extLst>
              <a:ext uri="{FF2B5EF4-FFF2-40B4-BE49-F238E27FC236}">
                <a16:creationId xmlns:a16="http://schemas.microsoft.com/office/drawing/2014/main" id="{CF1A1F91-FB71-4A3D-8CBE-E7838404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772815"/>
            <a:ext cx="5292079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9ECE98-A403-42D6-8478-B9C7DD95E6FA}"/>
              </a:ext>
            </a:extLst>
          </p:cNvPr>
          <p:cNvSpPr txBox="1"/>
          <p:nvPr/>
        </p:nvSpPr>
        <p:spPr>
          <a:xfrm>
            <a:off x="323528" y="1844824"/>
            <a:ext cx="7632848" cy="38472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400"/>
              </a:spcBef>
            </a:pPr>
            <a:r>
              <a:rPr lang="pl-PL" sz="2000" b="1" dirty="0">
                <a:solidFill>
                  <a:schemeClr val="tx2"/>
                </a:solidFill>
              </a:rPr>
              <a:t>WYDATKI MAJĄTKOWE  </a:t>
            </a:r>
            <a:r>
              <a:rPr lang="pl-PL" sz="2000" b="1" dirty="0">
                <a:solidFill>
                  <a:srgbClr val="C00000"/>
                </a:solidFill>
              </a:rPr>
              <a:t>47,75 mln zł</a:t>
            </a:r>
          </a:p>
          <a:p>
            <a:pPr>
              <a:spcBef>
                <a:spcPts val="1200"/>
              </a:spcBef>
            </a:pPr>
            <a:endParaRPr lang="pl-PL" b="1" dirty="0"/>
          </a:p>
          <a:p>
            <a:pPr>
              <a:spcBef>
                <a:spcPts val="1200"/>
              </a:spcBef>
            </a:pPr>
            <a:r>
              <a:rPr lang="pl-PL" b="1" dirty="0"/>
              <a:t>Inwestycje drogowe  </a:t>
            </a:r>
            <a:r>
              <a:rPr lang="pl-PL" b="1" dirty="0">
                <a:solidFill>
                  <a:srgbClr val="C00000"/>
                </a:solidFill>
              </a:rPr>
              <a:t>12,82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budowa łącznika obwodnicy północnej - </a:t>
            </a:r>
            <a:r>
              <a:rPr lang="pl-PL" dirty="0">
                <a:solidFill>
                  <a:srgbClr val="C00000"/>
                </a:solidFill>
              </a:rPr>
              <a:t>1,1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Wałowej - </a:t>
            </a:r>
            <a:r>
              <a:rPr lang="pl-PL" dirty="0">
                <a:solidFill>
                  <a:srgbClr val="C00000"/>
                </a:solidFill>
              </a:rPr>
              <a:t>2,2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Gajdzika - </a:t>
            </a:r>
            <a:r>
              <a:rPr lang="pl-PL" dirty="0">
                <a:solidFill>
                  <a:srgbClr val="C00000"/>
                </a:solidFill>
              </a:rPr>
              <a:t>2,3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wykonanie budowy ul. Chemików 7-9 - </a:t>
            </a:r>
            <a:r>
              <a:rPr lang="pl-PL" dirty="0">
                <a:solidFill>
                  <a:srgbClr val="C00000"/>
                </a:solidFill>
              </a:rPr>
              <a:t>1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Modernizacja mostu ul. Szkolna os. Blachownia - </a:t>
            </a:r>
            <a:r>
              <a:rPr lang="pl-PL" dirty="0">
                <a:solidFill>
                  <a:srgbClr val="C00000"/>
                </a:solidFill>
              </a:rPr>
              <a:t>2,4 mln zł</a:t>
            </a:r>
          </a:p>
          <a:p>
            <a:pPr>
              <a:spcBef>
                <a:spcPts val="1200"/>
              </a:spcBef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1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9">
            <a:extLst>
              <a:ext uri="{FF2B5EF4-FFF2-40B4-BE49-F238E27FC236}">
                <a16:creationId xmlns:a16="http://schemas.microsoft.com/office/drawing/2014/main" id="{07216893-2312-4848-A314-554C974B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1557"/>
            <a:ext cx="6588224" cy="43338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13/16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617CAC1-2A59-4912-BBC5-D8BE13B360D8}"/>
              </a:ext>
            </a:extLst>
          </p:cNvPr>
          <p:cNvSpPr txBox="1"/>
          <p:nvPr/>
        </p:nvSpPr>
        <p:spPr>
          <a:xfrm>
            <a:off x="375452" y="2510779"/>
            <a:ext cx="8228995" cy="209288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l-PL" b="1" dirty="0"/>
              <a:t>Inwestycje w jednostkach oświatowych  </a:t>
            </a:r>
            <a:r>
              <a:rPr lang="pl-PL" b="1" dirty="0">
                <a:solidFill>
                  <a:srgbClr val="C00000"/>
                </a:solidFill>
              </a:rPr>
              <a:t>9,85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budowa przedszkola na os. Cisowa - </a:t>
            </a:r>
            <a:r>
              <a:rPr lang="pl-PL" dirty="0">
                <a:solidFill>
                  <a:srgbClr val="C00000"/>
                </a:solidFill>
              </a:rPr>
              <a:t>6,75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wykonanie parkingu przy PSP nr 11 - </a:t>
            </a:r>
            <a:r>
              <a:rPr lang="pl-PL" dirty="0">
                <a:solidFill>
                  <a:srgbClr val="C00000"/>
                </a:solidFill>
              </a:rPr>
              <a:t>0,68 mln zł</a:t>
            </a:r>
            <a:endParaRPr lang="pl-PL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termomodernizacja budynku w Przedszkolu nr 26 - </a:t>
            </a:r>
            <a:r>
              <a:rPr lang="pl-PL" dirty="0">
                <a:solidFill>
                  <a:srgbClr val="C00000"/>
                </a:solidFill>
              </a:rPr>
              <a:t>1,4 mln zł</a:t>
            </a:r>
            <a:r>
              <a:rPr lang="pl-PL" dirty="0"/>
              <a:t>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modernizacja ogrodzenia i placu zabaw przy Przedszkolu nr 2 - </a:t>
            </a:r>
            <a:r>
              <a:rPr lang="pl-PL" dirty="0">
                <a:solidFill>
                  <a:srgbClr val="C00000"/>
                </a:solidFill>
              </a:rPr>
              <a:t>0,10 mln zł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5045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>
            <a:extLst>
              <a:ext uri="{FF2B5EF4-FFF2-40B4-BE49-F238E27FC236}">
                <a16:creationId xmlns:a16="http://schemas.microsoft.com/office/drawing/2014/main" id="{ABD1141D-F481-428C-8F5A-22A1AD398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149080"/>
            <a:ext cx="6019800" cy="34215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0" name="AutoShape 29">
            <a:extLst>
              <a:ext uri="{FF2B5EF4-FFF2-40B4-BE49-F238E27FC236}">
                <a16:creationId xmlns:a16="http://schemas.microsoft.com/office/drawing/2014/main" id="{48BBD537-A80D-4E03-8EE7-3DDB93635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617" y="3449381"/>
            <a:ext cx="6743857" cy="34215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1" name="AutoShape 29">
            <a:extLst>
              <a:ext uri="{FF2B5EF4-FFF2-40B4-BE49-F238E27FC236}">
                <a16:creationId xmlns:a16="http://schemas.microsoft.com/office/drawing/2014/main" id="{C9CC173A-0512-4776-9E39-51A0D1F5D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8840"/>
            <a:ext cx="7308304" cy="34215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14/16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617CAC1-2A59-4912-BBC5-D8BE13B360D8}"/>
              </a:ext>
            </a:extLst>
          </p:cNvPr>
          <p:cNvSpPr txBox="1"/>
          <p:nvPr/>
        </p:nvSpPr>
        <p:spPr>
          <a:xfrm>
            <a:off x="323528" y="1988840"/>
            <a:ext cx="864096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l-PL" b="1" dirty="0"/>
              <a:t>PT przebudowy i rozbudowy strażnicy OSP Cisowa  </a:t>
            </a:r>
            <a:r>
              <a:rPr lang="pl-PL" b="1" dirty="0">
                <a:solidFill>
                  <a:srgbClr val="C00000"/>
                </a:solidFill>
              </a:rPr>
              <a:t>2 mln zł</a:t>
            </a:r>
          </a:p>
        </p:txBody>
      </p:sp>
      <p:sp>
        <p:nvSpPr>
          <p:cNvPr id="14" name="AutoShape 29">
            <a:extLst>
              <a:ext uri="{FF2B5EF4-FFF2-40B4-BE49-F238E27FC236}">
                <a16:creationId xmlns:a16="http://schemas.microsoft.com/office/drawing/2014/main" id="{90625701-2A81-481B-8284-5A4F29391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17387"/>
            <a:ext cx="6019800" cy="34215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F59D83E-9C54-4B08-BDD7-78A71ECDC512}"/>
              </a:ext>
            </a:extLst>
          </p:cNvPr>
          <p:cNvSpPr txBox="1"/>
          <p:nvPr/>
        </p:nvSpPr>
        <p:spPr>
          <a:xfrm>
            <a:off x="323528" y="270892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Uzupełnienie oświetlenia ulicznego - </a:t>
            </a:r>
            <a:r>
              <a:rPr lang="pl-PL" b="1" dirty="0">
                <a:solidFill>
                  <a:srgbClr val="C00000"/>
                </a:solidFill>
              </a:rPr>
              <a:t>6,77 mln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5957957-53A4-4291-A74F-F084784997E3}"/>
              </a:ext>
            </a:extLst>
          </p:cNvPr>
          <p:cNvSpPr txBox="1"/>
          <p:nvPr/>
        </p:nvSpPr>
        <p:spPr>
          <a:xfrm>
            <a:off x="331416" y="342900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Ograniczenie niskiej emisji (wymiana pieców) - </a:t>
            </a:r>
            <a:r>
              <a:rPr lang="pl-PL" b="1" dirty="0">
                <a:solidFill>
                  <a:srgbClr val="C00000"/>
                </a:solidFill>
              </a:rPr>
              <a:t>1 mln zł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07429EE5-DEE5-4A41-A058-304C92B423AA}"/>
              </a:ext>
            </a:extLst>
          </p:cNvPr>
          <p:cNvSpPr txBox="1"/>
          <p:nvPr/>
        </p:nvSpPr>
        <p:spPr>
          <a:xfrm>
            <a:off x="323528" y="4157831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„</a:t>
            </a:r>
            <a:r>
              <a:rPr lang="pl-PL" b="1" dirty="0" err="1"/>
              <a:t>Dugnad</a:t>
            </a:r>
            <a:r>
              <a:rPr lang="pl-PL" b="1" dirty="0"/>
              <a:t>” w Kędzierzynie-Koźlu - </a:t>
            </a:r>
            <a:r>
              <a:rPr lang="pl-PL" b="1" dirty="0">
                <a:solidFill>
                  <a:srgbClr val="C00000"/>
                </a:solidFill>
              </a:rPr>
              <a:t>3,83 mln zł</a:t>
            </a:r>
          </a:p>
        </p:txBody>
      </p:sp>
    </p:spTree>
    <p:extLst>
      <p:ext uri="{BB962C8B-B14F-4D97-AF65-F5344CB8AC3E}">
        <p14:creationId xmlns:p14="http://schemas.microsoft.com/office/powerpoint/2010/main" val="82313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zara_fala">
            <a:extLst>
              <a:ext uri="{FF2B5EF4-FFF2-40B4-BE49-F238E27FC236}">
                <a16:creationId xmlns:a16="http://schemas.microsoft.com/office/drawing/2014/main" id="{9C6C3EE4-71E4-CDF5-EB4C-53A8A8BCA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szara_fala">
            <a:extLst>
              <a:ext uri="{FF2B5EF4-FFF2-40B4-BE49-F238E27FC236}">
                <a16:creationId xmlns:a16="http://schemas.microsoft.com/office/drawing/2014/main" id="{F781891F-66B3-6E1E-AC12-A997100C4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9">
            <a:extLst>
              <a:ext uri="{FF2B5EF4-FFF2-40B4-BE49-F238E27FC236}">
                <a16:creationId xmlns:a16="http://schemas.microsoft.com/office/drawing/2014/main" id="{AF99068F-8178-E002-0A27-6FBD20D2738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11">
            <a:extLst>
              <a:ext uri="{FF2B5EF4-FFF2-40B4-BE49-F238E27FC236}">
                <a16:creationId xmlns:a16="http://schemas.microsoft.com/office/drawing/2014/main" id="{006A544A-FF93-40FC-D5D5-790D2A6AF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6" name="pole tekstowe 13">
            <a:extLst>
              <a:ext uri="{FF2B5EF4-FFF2-40B4-BE49-F238E27FC236}">
                <a16:creationId xmlns:a16="http://schemas.microsoft.com/office/drawing/2014/main" id="{16014FB1-E3A2-4AE3-FA30-C999C3DDC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0100" y="6423025"/>
            <a:ext cx="473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15/16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52CDFA32-03C3-2EF2-3B52-1B6D51F3E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C12D208-5EEF-B905-4AA1-3EC6E9EE696E}"/>
              </a:ext>
            </a:extLst>
          </p:cNvPr>
          <p:cNvSpPr txBox="1"/>
          <p:nvPr/>
        </p:nvSpPr>
        <p:spPr>
          <a:xfrm>
            <a:off x="971600" y="1276302"/>
            <a:ext cx="7200800" cy="6052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400"/>
              </a:spcBef>
            </a:pPr>
            <a:r>
              <a:rPr lang="pl-PL" sz="2000" b="1" dirty="0">
                <a:solidFill>
                  <a:schemeClr val="tx2"/>
                </a:solidFill>
              </a:rPr>
              <a:t>SPADEK ZADŁUŻENIA</a:t>
            </a:r>
          </a:p>
          <a:p>
            <a:pPr>
              <a:spcBef>
                <a:spcPts val="400"/>
              </a:spcBef>
            </a:pPr>
            <a:endParaRPr lang="pl-PL" sz="1000" b="1" dirty="0">
              <a:solidFill>
                <a:srgbClr val="2D3257"/>
              </a:solidFill>
            </a:endParaRP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3492A28C-C3C8-1734-DFEB-FC6BD8CFAA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750840"/>
              </p:ext>
            </p:extLst>
          </p:nvPr>
        </p:nvGraphicFramePr>
        <p:xfrm>
          <a:off x="827584" y="1881596"/>
          <a:ext cx="6984776" cy="359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0536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 Box 8"/>
          <p:cNvSpPr txBox="1">
            <a:spLocks noChangeArrowheads="1"/>
          </p:cNvSpPr>
          <p:nvPr/>
        </p:nvSpPr>
        <p:spPr bwMode="auto">
          <a:xfrm>
            <a:off x="1008062" y="2708920"/>
            <a:ext cx="7127875" cy="111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dirty="0"/>
              <a:t>Dziękuję za uwagę.</a:t>
            </a:r>
          </a:p>
          <a:p>
            <a:pPr>
              <a:lnSpc>
                <a:spcPct val="200000"/>
              </a:lnSpc>
            </a:pPr>
            <a:endParaRPr lang="pl-PL" dirty="0"/>
          </a:p>
        </p:txBody>
      </p:sp>
      <p:sp>
        <p:nvSpPr>
          <p:cNvPr id="26627" name="pole tekstowe 10"/>
          <p:cNvSpPr txBox="1">
            <a:spLocks noChangeArrowheads="1"/>
          </p:cNvSpPr>
          <p:nvPr/>
        </p:nvSpPr>
        <p:spPr bwMode="auto">
          <a:xfrm>
            <a:off x="8459788" y="63817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</p:txBody>
      </p:sp>
      <p:pic>
        <p:nvPicPr>
          <p:cNvPr id="2662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pole tekstowe 12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pic>
        <p:nvPicPr>
          <p:cNvPr id="26630" name="Obraz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pole tekstowe 14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16/16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2/16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cxnSp>
        <p:nvCxnSpPr>
          <p:cNvPr id="16465" name="AutoShape 81"/>
          <p:cNvCxnSpPr>
            <a:cxnSpLocks noChangeShapeType="1"/>
          </p:cNvCxnSpPr>
          <p:nvPr/>
        </p:nvCxnSpPr>
        <p:spPr bwMode="auto">
          <a:xfrm rot="16200000" flipH="1">
            <a:off x="5579269" y="1843882"/>
            <a:ext cx="863600" cy="2881313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66" name="AutoShape 82"/>
          <p:cNvCxnSpPr>
            <a:cxnSpLocks noChangeShapeType="1"/>
          </p:cNvCxnSpPr>
          <p:nvPr/>
        </p:nvCxnSpPr>
        <p:spPr bwMode="auto">
          <a:xfrm rot="5400000">
            <a:off x="2700338" y="1844675"/>
            <a:ext cx="863600" cy="2879725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467" name="AutoShape 29"/>
          <p:cNvSpPr>
            <a:spLocks noChangeArrowheads="1"/>
          </p:cNvSpPr>
          <p:nvPr/>
        </p:nvSpPr>
        <p:spPr bwMode="auto">
          <a:xfrm>
            <a:off x="1331913" y="1412875"/>
            <a:ext cx="6478587" cy="1184275"/>
          </a:xfrm>
          <a:prstGeom prst="flowChartAlternateProcess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DOCHODY I PRZYCHODY 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338,02 mln zł</a:t>
            </a:r>
          </a:p>
        </p:txBody>
      </p:sp>
      <p:cxnSp>
        <p:nvCxnSpPr>
          <p:cNvPr id="16469" name="AutoShape 85"/>
          <p:cNvCxnSpPr>
            <a:cxnSpLocks noChangeShapeType="1"/>
          </p:cNvCxnSpPr>
          <p:nvPr/>
        </p:nvCxnSpPr>
        <p:spPr bwMode="auto">
          <a:xfrm>
            <a:off x="4571207" y="2597844"/>
            <a:ext cx="793" cy="1119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72" name="AutoShape 32"/>
          <p:cNvSpPr>
            <a:spLocks noChangeArrowheads="1"/>
          </p:cNvSpPr>
          <p:nvPr/>
        </p:nvSpPr>
        <p:spPr bwMode="auto">
          <a:xfrm>
            <a:off x="6588125" y="3716338"/>
            <a:ext cx="1727200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PRZYCHODY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42,56 mln zł</a:t>
            </a:r>
          </a:p>
        </p:txBody>
      </p:sp>
      <p:sp>
        <p:nvSpPr>
          <p:cNvPr id="16473" name="AutoShape 30"/>
          <p:cNvSpPr>
            <a:spLocks noChangeArrowheads="1"/>
          </p:cNvSpPr>
          <p:nvPr/>
        </p:nvSpPr>
        <p:spPr bwMode="auto">
          <a:xfrm>
            <a:off x="755650" y="3716338"/>
            <a:ext cx="1800225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DOCHODY </a:t>
            </a:r>
          </a:p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BIEŻĄCE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269,81 mln zł</a:t>
            </a:r>
          </a:p>
        </p:txBody>
      </p:sp>
      <p:sp>
        <p:nvSpPr>
          <p:cNvPr id="16474" name="AutoShape 31"/>
          <p:cNvSpPr>
            <a:spLocks noChangeArrowheads="1"/>
          </p:cNvSpPr>
          <p:nvPr/>
        </p:nvSpPr>
        <p:spPr bwMode="auto">
          <a:xfrm>
            <a:off x="3708400" y="3716338"/>
            <a:ext cx="1728788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DOCHODY </a:t>
            </a:r>
          </a:p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MAJĄTKOWE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25,65 mln zł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3/16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78B2E42E-DEE6-40ED-8209-62D830A0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96751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AutoShape 29">
            <a:extLst>
              <a:ext uri="{FF2B5EF4-FFF2-40B4-BE49-F238E27FC236}">
                <a16:creationId xmlns:a16="http://schemas.microsoft.com/office/drawing/2014/main" id="{60EB41DE-B9E6-A202-814B-0DBFD46F4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4608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AutoShape 29">
            <a:extLst>
              <a:ext uri="{FF2B5EF4-FFF2-40B4-BE49-F238E27FC236}">
                <a16:creationId xmlns:a16="http://schemas.microsoft.com/office/drawing/2014/main" id="{F4C3A4C6-92FF-C1F3-610F-5685F8F24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941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AutoShape 29">
            <a:extLst>
              <a:ext uri="{FF2B5EF4-FFF2-40B4-BE49-F238E27FC236}">
                <a16:creationId xmlns:a16="http://schemas.microsoft.com/office/drawing/2014/main" id="{73378B81-98D0-51F7-B1B3-215EF104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7152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C604E51-EA10-45E3-9FBB-B6C7DE3A1E8E}"/>
              </a:ext>
            </a:extLst>
          </p:cNvPr>
          <p:cNvSpPr txBox="1"/>
          <p:nvPr/>
        </p:nvSpPr>
        <p:spPr>
          <a:xfrm>
            <a:off x="611560" y="1268760"/>
            <a:ext cx="7992888" cy="436658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DOCHODY BIEŻĄCE  </a:t>
            </a:r>
            <a:r>
              <a:rPr lang="pl-PL" sz="2000" b="1" dirty="0">
                <a:solidFill>
                  <a:srgbClr val="C00000"/>
                </a:solidFill>
              </a:rPr>
              <a:t>269,81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750" dirty="0"/>
              <a:t>Dochody własne </a:t>
            </a:r>
            <a:r>
              <a:rPr lang="pl-PL" sz="1750" b="1" dirty="0">
                <a:solidFill>
                  <a:srgbClr val="C00000"/>
                </a:solidFill>
              </a:rPr>
              <a:t>192,44 mln zł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dochody własne wpływy z podatków i opłat - </a:t>
            </a:r>
            <a:r>
              <a:rPr lang="pl-PL" sz="1750" dirty="0">
                <a:solidFill>
                  <a:srgbClr val="C00000"/>
                </a:solidFill>
              </a:rPr>
              <a:t>164,48 mln zł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pozostałe dochody - </a:t>
            </a:r>
            <a:r>
              <a:rPr lang="pl-PL" sz="1750" dirty="0">
                <a:solidFill>
                  <a:srgbClr val="C00000"/>
                </a:solidFill>
              </a:rPr>
              <a:t>27,96 mln zł</a:t>
            </a:r>
          </a:p>
          <a:p>
            <a:pPr>
              <a:spcBef>
                <a:spcPts val="1200"/>
              </a:spcBef>
            </a:pPr>
            <a:r>
              <a:rPr lang="pl-PL" sz="1750" dirty="0"/>
              <a:t>Dotacje </a:t>
            </a:r>
            <a:r>
              <a:rPr lang="pl-PL" sz="1750" b="1" dirty="0">
                <a:solidFill>
                  <a:srgbClr val="C00000"/>
                </a:solidFill>
              </a:rPr>
              <a:t>29,13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rodzina (m.in. świadczenia rodzinne) - </a:t>
            </a:r>
            <a:r>
              <a:rPr lang="pl-PL" sz="1750" dirty="0">
                <a:solidFill>
                  <a:srgbClr val="C00000"/>
                </a:solidFill>
              </a:rPr>
              <a:t>16,14 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pomoc społeczna - </a:t>
            </a:r>
            <a:r>
              <a:rPr lang="pl-PL" sz="1750" dirty="0">
                <a:solidFill>
                  <a:srgbClr val="C00000"/>
                </a:solidFill>
              </a:rPr>
              <a:t>5,39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pozostałe dotacje - </a:t>
            </a:r>
            <a:r>
              <a:rPr lang="pl-PL" sz="1750" dirty="0">
                <a:solidFill>
                  <a:srgbClr val="C00000"/>
                </a:solidFill>
              </a:rPr>
              <a:t>7,60 mln zł</a:t>
            </a:r>
          </a:p>
          <a:p>
            <a:pPr>
              <a:spcBef>
                <a:spcPts val="1200"/>
              </a:spcBef>
            </a:pPr>
            <a:r>
              <a:rPr lang="pl-PL" sz="1750" dirty="0"/>
              <a:t>Subwencje </a:t>
            </a:r>
            <a:r>
              <a:rPr lang="pl-PL" sz="1750" b="1" dirty="0">
                <a:solidFill>
                  <a:srgbClr val="C00000"/>
                </a:solidFill>
              </a:rPr>
              <a:t>48,24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oświata - </a:t>
            </a:r>
            <a:r>
              <a:rPr lang="pl-PL" sz="1750" dirty="0">
                <a:solidFill>
                  <a:srgbClr val="C00000"/>
                </a:solidFill>
              </a:rPr>
              <a:t>47,91 mln zł</a:t>
            </a:r>
          </a:p>
        </p:txBody>
      </p:sp>
    </p:spTree>
    <p:extLst>
      <p:ext uri="{BB962C8B-B14F-4D97-AF65-F5344CB8AC3E}">
        <p14:creationId xmlns:p14="http://schemas.microsoft.com/office/powerpoint/2010/main" val="25836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4/16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78B2E42E-DEE6-40ED-8209-62D830A0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003498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C604E51-EA10-45E3-9FBB-B6C7DE3A1E8E}"/>
              </a:ext>
            </a:extLst>
          </p:cNvPr>
          <p:cNvSpPr txBox="1"/>
          <p:nvPr/>
        </p:nvSpPr>
        <p:spPr>
          <a:xfrm>
            <a:off x="611560" y="2075507"/>
            <a:ext cx="7992888" cy="25776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DOCHODY MAJĄTKOWE  </a:t>
            </a:r>
            <a:r>
              <a:rPr lang="pl-PL" sz="2000" b="1" dirty="0">
                <a:solidFill>
                  <a:srgbClr val="C00000"/>
                </a:solidFill>
              </a:rPr>
              <a:t>25,65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dotacje i środki na inwestycje - </a:t>
            </a:r>
            <a:r>
              <a:rPr lang="pl-PL" sz="1750" dirty="0">
                <a:solidFill>
                  <a:srgbClr val="C00000"/>
                </a:solidFill>
              </a:rPr>
              <a:t>8,15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wpływy ze sprzedaży majątku -</a:t>
            </a:r>
            <a:r>
              <a:rPr lang="pl-PL" sz="1750" dirty="0">
                <a:solidFill>
                  <a:srgbClr val="C00000"/>
                </a:solidFill>
              </a:rPr>
              <a:t>17,30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wpływy z tytułu przekształcenia prawa użytkowania wieczystego w prawo własności - </a:t>
            </a:r>
            <a:r>
              <a:rPr lang="pl-PL" sz="1750" dirty="0">
                <a:solidFill>
                  <a:srgbClr val="C00000"/>
                </a:solidFill>
              </a:rPr>
              <a:t>0,20 mln zł</a:t>
            </a:r>
            <a:endParaRPr lang="pl-PL" sz="1750" dirty="0"/>
          </a:p>
          <a:p>
            <a:pPr>
              <a:spcBef>
                <a:spcPts val="1200"/>
              </a:spcBef>
            </a:pPr>
            <a:endParaRPr lang="pl-PL" sz="17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0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22548" name="AutoShape 29"/>
          <p:cNvSpPr>
            <a:spLocks noChangeArrowheads="1"/>
          </p:cNvSpPr>
          <p:nvPr/>
        </p:nvSpPr>
        <p:spPr bwMode="auto">
          <a:xfrm>
            <a:off x="971228" y="1412875"/>
            <a:ext cx="4824908" cy="720725"/>
          </a:xfrm>
          <a:prstGeom prst="flowChartAlternateProcess">
            <a:avLst/>
          </a:prstGeom>
          <a:solidFill>
            <a:srgbClr val="0294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WYDATKI + ROZCHODY</a:t>
            </a:r>
            <a:r>
              <a:rPr lang="pl-PL" dirty="0">
                <a:solidFill>
                  <a:schemeClr val="bg1"/>
                </a:solidFill>
              </a:rPr>
              <a:t> 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338,02 mln zł</a:t>
            </a:r>
          </a:p>
        </p:txBody>
      </p:sp>
      <p:sp>
        <p:nvSpPr>
          <p:cNvPr id="22550" name="AutoShape 29"/>
          <p:cNvSpPr>
            <a:spLocks noChangeArrowheads="1"/>
          </p:cNvSpPr>
          <p:nvPr/>
        </p:nvSpPr>
        <p:spPr bwMode="auto">
          <a:xfrm>
            <a:off x="1133525" y="2553471"/>
            <a:ext cx="3684977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Wydatki bieżące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278,85 mln zł</a:t>
            </a:r>
          </a:p>
        </p:txBody>
      </p:sp>
      <p:sp>
        <p:nvSpPr>
          <p:cNvPr id="22551" name="AutoShape 29"/>
          <p:cNvSpPr>
            <a:spLocks noChangeArrowheads="1"/>
          </p:cNvSpPr>
          <p:nvPr/>
        </p:nvSpPr>
        <p:spPr bwMode="auto">
          <a:xfrm>
            <a:off x="1133524" y="3641304"/>
            <a:ext cx="3684977" cy="64769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Wydatki majątkowe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47,75 mln zł</a:t>
            </a:r>
          </a:p>
        </p:txBody>
      </p:sp>
      <p:sp>
        <p:nvSpPr>
          <p:cNvPr id="22552" name="AutoShape 29"/>
          <p:cNvSpPr>
            <a:spLocks noChangeArrowheads="1"/>
          </p:cNvSpPr>
          <p:nvPr/>
        </p:nvSpPr>
        <p:spPr bwMode="auto">
          <a:xfrm>
            <a:off x="1133524" y="4714886"/>
            <a:ext cx="3684976" cy="64928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Rozchody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11,42 mln zł</a:t>
            </a:r>
          </a:p>
        </p:txBody>
      </p:sp>
      <p:graphicFrame>
        <p:nvGraphicFramePr>
          <p:cNvPr id="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972639"/>
              </p:ext>
            </p:extLst>
          </p:nvPr>
        </p:nvGraphicFramePr>
        <p:xfrm>
          <a:off x="4427985" y="1412874"/>
          <a:ext cx="4716016" cy="5110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 Box 6">
            <a:extLst>
              <a:ext uri="{FF2B5EF4-FFF2-40B4-BE49-F238E27FC236}">
                <a16:creationId xmlns:a16="http://schemas.microsoft.com/office/drawing/2014/main" id="{4CD6E739-4FBB-492E-8938-4AF4B7179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23" name="pole tekstowe 13">
            <a:extLst>
              <a:ext uri="{FF2B5EF4-FFF2-40B4-BE49-F238E27FC236}">
                <a16:creationId xmlns:a16="http://schemas.microsoft.com/office/drawing/2014/main" id="{0F290074-C095-4762-A62D-91F46CFD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5/16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BAD7C910-3DE0-420F-B74F-A35C7F5C9469}"/>
              </a:ext>
            </a:extLst>
          </p:cNvPr>
          <p:cNvCxnSpPr>
            <a:cxnSpLocks/>
            <a:stCxn id="22548" idx="1"/>
            <a:endCxn id="22550" idx="1"/>
          </p:cNvCxnSpPr>
          <p:nvPr/>
        </p:nvCxnSpPr>
        <p:spPr>
          <a:xfrm rot="10800000" flipH="1" flipV="1">
            <a:off x="971227" y="1773237"/>
            <a:ext cx="162297" cy="1104083"/>
          </a:xfrm>
          <a:prstGeom prst="bentConnector3">
            <a:avLst>
              <a:gd name="adj1" fmla="val -14085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874F83B8-D450-4265-9051-9F874E0CD35C}"/>
              </a:ext>
            </a:extLst>
          </p:cNvPr>
          <p:cNvCxnSpPr>
            <a:cxnSpLocks/>
            <a:stCxn id="22548" idx="1"/>
            <a:endCxn id="22551" idx="1"/>
          </p:cNvCxnSpPr>
          <p:nvPr/>
        </p:nvCxnSpPr>
        <p:spPr>
          <a:xfrm rot="10800000" flipH="1" flipV="1">
            <a:off x="971228" y="1773238"/>
            <a:ext cx="162296" cy="2191916"/>
          </a:xfrm>
          <a:prstGeom prst="bentConnector3">
            <a:avLst>
              <a:gd name="adj1" fmla="val -1408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Łącznik: łamany 16">
            <a:extLst>
              <a:ext uri="{FF2B5EF4-FFF2-40B4-BE49-F238E27FC236}">
                <a16:creationId xmlns:a16="http://schemas.microsoft.com/office/drawing/2014/main" id="{2548F3E5-9223-4F5F-8191-758D8A5637AE}"/>
              </a:ext>
            </a:extLst>
          </p:cNvPr>
          <p:cNvCxnSpPr>
            <a:cxnSpLocks/>
            <a:stCxn id="22548" idx="1"/>
            <a:endCxn id="22552" idx="1"/>
          </p:cNvCxnSpPr>
          <p:nvPr/>
        </p:nvCxnSpPr>
        <p:spPr>
          <a:xfrm rot="10800000" flipH="1" flipV="1">
            <a:off x="971228" y="1773238"/>
            <a:ext cx="162296" cy="3266292"/>
          </a:xfrm>
          <a:prstGeom prst="bentConnector3">
            <a:avLst>
              <a:gd name="adj1" fmla="val -1408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9">
            <a:extLst>
              <a:ext uri="{FF2B5EF4-FFF2-40B4-BE49-F238E27FC236}">
                <a16:creationId xmlns:a16="http://schemas.microsoft.com/office/drawing/2014/main" id="{2D9B1B34-4DE8-4606-9CF4-A05C75958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96751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6/16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9B133DE-6E6A-4414-A694-0514E3D46BD6}"/>
              </a:ext>
            </a:extLst>
          </p:cNvPr>
          <p:cNvSpPr txBox="1"/>
          <p:nvPr/>
        </p:nvSpPr>
        <p:spPr>
          <a:xfrm>
            <a:off x="611560" y="1268760"/>
            <a:ext cx="8424936" cy="428578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WYDATKI BIEŻĄCE  </a:t>
            </a:r>
            <a:r>
              <a:rPr lang="pl-PL" sz="2000" b="1" dirty="0">
                <a:solidFill>
                  <a:srgbClr val="C00000"/>
                </a:solidFill>
              </a:rPr>
              <a:t>278,85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pl-PL" sz="60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oświata (m.in. wynagrodzenia nauczycieli, utrzymanie szkół </a:t>
            </a:r>
          </a:p>
          <a:p>
            <a:pPr>
              <a:spcBef>
                <a:spcPts val="600"/>
              </a:spcBef>
            </a:pPr>
            <a:r>
              <a:rPr lang="pl-PL" sz="1750" dirty="0"/>
              <a:t>      i przedszkoli) - </a:t>
            </a:r>
            <a:r>
              <a:rPr lang="pl-PL" sz="1750" dirty="0">
                <a:solidFill>
                  <a:srgbClr val="C00000"/>
                </a:solidFill>
              </a:rPr>
              <a:t>104,56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rodzina (m.in. świadczenia, utrzymanie żłobków) - </a:t>
            </a:r>
            <a:r>
              <a:rPr lang="pl-PL" sz="1750" dirty="0">
                <a:solidFill>
                  <a:srgbClr val="C00000"/>
                </a:solidFill>
              </a:rPr>
              <a:t>25,15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pomoc społeczna (m.in. zasiłki MOPS, Promyczek) - </a:t>
            </a:r>
            <a:r>
              <a:rPr lang="pl-PL" sz="1750" dirty="0">
                <a:solidFill>
                  <a:srgbClr val="C00000"/>
                </a:solidFill>
              </a:rPr>
              <a:t>28,34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remonty dróg - </a:t>
            </a:r>
            <a:r>
              <a:rPr lang="pl-PL" sz="1750" dirty="0">
                <a:solidFill>
                  <a:srgbClr val="C00000"/>
                </a:solidFill>
              </a:rPr>
              <a:t>2,66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ochrona zdrowia (m.in. badania profilaktyczne) - </a:t>
            </a:r>
            <a:r>
              <a:rPr lang="pl-PL" sz="1750" dirty="0">
                <a:solidFill>
                  <a:srgbClr val="C00000"/>
                </a:solidFill>
              </a:rPr>
              <a:t>3,23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dotacje dla gminnych jednostek kultury (MOK, MBP, muzeum) - </a:t>
            </a:r>
            <a:r>
              <a:rPr lang="pl-PL" sz="1750" dirty="0">
                <a:solidFill>
                  <a:srgbClr val="C00000"/>
                </a:solidFill>
              </a:rPr>
              <a:t>8,19</a:t>
            </a:r>
            <a:r>
              <a:rPr lang="pl-PL" sz="1750" dirty="0"/>
              <a:t> </a:t>
            </a:r>
            <a:r>
              <a:rPr lang="pl-PL" sz="1750" dirty="0">
                <a:solidFill>
                  <a:srgbClr val="C00000"/>
                </a:solidFill>
              </a:rPr>
              <a:t>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wydatki MOSiR - </a:t>
            </a:r>
            <a:r>
              <a:rPr lang="pl-PL" sz="1750" dirty="0">
                <a:solidFill>
                  <a:srgbClr val="C00000"/>
                </a:solidFill>
              </a:rPr>
              <a:t>14,46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inne - </a:t>
            </a:r>
            <a:r>
              <a:rPr lang="pl-PL" sz="1750" dirty="0">
                <a:solidFill>
                  <a:srgbClr val="C00000"/>
                </a:solidFill>
              </a:rPr>
              <a:t>92,26 mln zł</a:t>
            </a:r>
            <a:endParaRPr lang="pl-PL" sz="1750" dirty="0"/>
          </a:p>
        </p:txBody>
      </p:sp>
    </p:spTree>
    <p:extLst>
      <p:ext uri="{BB962C8B-B14F-4D97-AF65-F5344CB8AC3E}">
        <p14:creationId xmlns:p14="http://schemas.microsoft.com/office/powerpoint/2010/main" val="210123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7/16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9219496-B361-4F10-95AF-27EC73AFFB0C}"/>
              </a:ext>
            </a:extLst>
          </p:cNvPr>
          <p:cNvSpPr txBox="1"/>
          <p:nvPr/>
        </p:nvSpPr>
        <p:spPr>
          <a:xfrm>
            <a:off x="6061302" y="170080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  <a:latin typeface="+mj-lt"/>
              </a:rPr>
              <a:t>WYNAGRODZENIA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300C421-45CE-4DDA-9A44-B804462870D3}"/>
              </a:ext>
            </a:extLst>
          </p:cNvPr>
          <p:cNvSpPr txBox="1"/>
          <p:nvPr/>
        </p:nvSpPr>
        <p:spPr>
          <a:xfrm>
            <a:off x="315839" y="3311093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AD4464FA-DB68-4F65-8825-6BA7175FDBF1}"/>
              </a:ext>
            </a:extLst>
          </p:cNvPr>
          <p:cNvCxnSpPr>
            <a:cxnSpLocks/>
          </p:cNvCxnSpPr>
          <p:nvPr/>
        </p:nvCxnSpPr>
        <p:spPr>
          <a:xfrm>
            <a:off x="6349334" y="2060848"/>
            <a:ext cx="1872208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6BFD666D-B362-4EA5-81E9-E6239CB9943E}"/>
              </a:ext>
            </a:extLst>
          </p:cNvPr>
          <p:cNvCxnSpPr>
            <a:cxnSpLocks/>
          </p:cNvCxnSpPr>
          <p:nvPr/>
        </p:nvCxnSpPr>
        <p:spPr>
          <a:xfrm flipV="1">
            <a:off x="3563504" y="1548594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E5B5867-BA66-41B4-9C74-D95F44CC614B}"/>
              </a:ext>
            </a:extLst>
          </p:cNvPr>
          <p:cNvSpPr txBox="1"/>
          <p:nvPr/>
        </p:nvSpPr>
        <p:spPr>
          <a:xfrm rot="20912908">
            <a:off x="3840321" y="1347739"/>
            <a:ext cx="103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4,30 %</a:t>
            </a:r>
          </a:p>
        </p:txBody>
      </p:sp>
      <p:pic>
        <p:nvPicPr>
          <p:cNvPr id="18432" name="Grafika 18431">
            <a:extLst>
              <a:ext uri="{FF2B5EF4-FFF2-40B4-BE49-F238E27FC236}">
                <a16:creationId xmlns:a16="http://schemas.microsoft.com/office/drawing/2014/main" id="{5451D204-B80A-9845-3BDE-77DDAFA02B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9512" y="2117153"/>
            <a:ext cx="5281457" cy="1177099"/>
          </a:xfrm>
          <a:prstGeom prst="rect">
            <a:avLst/>
          </a:prstGeom>
        </p:spPr>
      </p:pic>
      <p:sp>
        <p:nvSpPr>
          <p:cNvPr id="18435" name="pole tekstowe 18434">
            <a:extLst>
              <a:ext uri="{FF2B5EF4-FFF2-40B4-BE49-F238E27FC236}">
                <a16:creationId xmlns:a16="http://schemas.microsoft.com/office/drawing/2014/main" id="{9F0B6EA2-C469-9632-A14F-AB59933708B0}"/>
              </a:ext>
            </a:extLst>
          </p:cNvPr>
          <p:cNvSpPr txBox="1"/>
          <p:nvPr/>
        </p:nvSpPr>
        <p:spPr>
          <a:xfrm>
            <a:off x="1400127" y="3316570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18440" name="pole tekstowe 18439">
            <a:extLst>
              <a:ext uri="{FF2B5EF4-FFF2-40B4-BE49-F238E27FC236}">
                <a16:creationId xmlns:a16="http://schemas.microsoft.com/office/drawing/2014/main" id="{69672855-3EC5-FC97-1A88-E760308B0E7C}"/>
              </a:ext>
            </a:extLst>
          </p:cNvPr>
          <p:cNvSpPr txBox="1"/>
          <p:nvPr/>
        </p:nvSpPr>
        <p:spPr>
          <a:xfrm>
            <a:off x="2427554" y="3311093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8441" name="pole tekstowe 18440">
            <a:extLst>
              <a:ext uri="{FF2B5EF4-FFF2-40B4-BE49-F238E27FC236}">
                <a16:creationId xmlns:a16="http://schemas.microsoft.com/office/drawing/2014/main" id="{68D2225D-FBE1-9BD8-61B4-B76884034718}"/>
              </a:ext>
            </a:extLst>
          </p:cNvPr>
          <p:cNvSpPr txBox="1"/>
          <p:nvPr/>
        </p:nvSpPr>
        <p:spPr>
          <a:xfrm>
            <a:off x="3154232" y="3316570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18442" name="pole tekstowe 18441">
            <a:extLst>
              <a:ext uri="{FF2B5EF4-FFF2-40B4-BE49-F238E27FC236}">
                <a16:creationId xmlns:a16="http://schemas.microsoft.com/office/drawing/2014/main" id="{0EE76642-CF65-A59D-0381-3E136F93A29A}"/>
              </a:ext>
            </a:extLst>
          </p:cNvPr>
          <p:cNvSpPr txBox="1"/>
          <p:nvPr/>
        </p:nvSpPr>
        <p:spPr>
          <a:xfrm>
            <a:off x="4521740" y="3316570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18443" name="pole tekstowe 18442">
            <a:extLst>
              <a:ext uri="{FF2B5EF4-FFF2-40B4-BE49-F238E27FC236}">
                <a16:creationId xmlns:a16="http://schemas.microsoft.com/office/drawing/2014/main" id="{FB317C04-EE15-0F27-B6AF-0E3DFD1E6C61}"/>
              </a:ext>
            </a:extLst>
          </p:cNvPr>
          <p:cNvSpPr txBox="1"/>
          <p:nvPr/>
        </p:nvSpPr>
        <p:spPr>
          <a:xfrm>
            <a:off x="135676" y="2238787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113 130 670,86 zł</a:t>
            </a:r>
          </a:p>
        </p:txBody>
      </p:sp>
      <p:sp>
        <p:nvSpPr>
          <p:cNvPr id="18444" name="pole tekstowe 18443">
            <a:extLst>
              <a:ext uri="{FF2B5EF4-FFF2-40B4-BE49-F238E27FC236}">
                <a16:creationId xmlns:a16="http://schemas.microsoft.com/office/drawing/2014/main" id="{44FE708C-EE3A-53F2-D0DB-6C872EDDEBBE}"/>
              </a:ext>
            </a:extLst>
          </p:cNvPr>
          <p:cNvSpPr txBox="1"/>
          <p:nvPr/>
        </p:nvSpPr>
        <p:spPr>
          <a:xfrm>
            <a:off x="1185666" y="215682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115 731 315,83 zł</a:t>
            </a:r>
          </a:p>
        </p:txBody>
      </p:sp>
      <p:sp>
        <p:nvSpPr>
          <p:cNvPr id="18445" name="pole tekstowe 18444">
            <a:extLst>
              <a:ext uri="{FF2B5EF4-FFF2-40B4-BE49-F238E27FC236}">
                <a16:creationId xmlns:a16="http://schemas.microsoft.com/office/drawing/2014/main" id="{AB563D97-94DF-7132-8DCE-8583B61B0129}"/>
              </a:ext>
            </a:extLst>
          </p:cNvPr>
          <p:cNvSpPr txBox="1"/>
          <p:nvPr/>
        </p:nvSpPr>
        <p:spPr>
          <a:xfrm>
            <a:off x="2222258" y="2074853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123 198 451,00 zł</a:t>
            </a:r>
          </a:p>
        </p:txBody>
      </p:sp>
      <p:sp>
        <p:nvSpPr>
          <p:cNvPr id="18462" name="pole tekstowe 18461">
            <a:extLst>
              <a:ext uri="{FF2B5EF4-FFF2-40B4-BE49-F238E27FC236}">
                <a16:creationId xmlns:a16="http://schemas.microsoft.com/office/drawing/2014/main" id="{955E5D40-B369-A28B-4DA3-7FDB807E7E77}"/>
              </a:ext>
            </a:extLst>
          </p:cNvPr>
          <p:cNvSpPr txBox="1"/>
          <p:nvPr/>
        </p:nvSpPr>
        <p:spPr>
          <a:xfrm>
            <a:off x="3249910" y="196963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134 301 236,91 zł</a:t>
            </a:r>
          </a:p>
        </p:txBody>
      </p:sp>
      <p:sp>
        <p:nvSpPr>
          <p:cNvPr id="18463" name="pole tekstowe 18462">
            <a:extLst>
              <a:ext uri="{FF2B5EF4-FFF2-40B4-BE49-F238E27FC236}">
                <a16:creationId xmlns:a16="http://schemas.microsoft.com/office/drawing/2014/main" id="{0D3ACEC3-5ACF-7ACA-1E01-B892CF4426BA}"/>
              </a:ext>
            </a:extLst>
          </p:cNvPr>
          <p:cNvSpPr txBox="1"/>
          <p:nvPr/>
        </p:nvSpPr>
        <p:spPr>
          <a:xfrm>
            <a:off x="4289396" y="1911472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140 075 416,52 zł</a:t>
            </a:r>
          </a:p>
        </p:txBody>
      </p:sp>
      <p:pic>
        <p:nvPicPr>
          <p:cNvPr id="18464" name="Picture 4" descr="szara_fala">
            <a:extLst>
              <a:ext uri="{FF2B5EF4-FFF2-40B4-BE49-F238E27FC236}">
                <a16:creationId xmlns:a16="http://schemas.microsoft.com/office/drawing/2014/main" id="{D61ED169-B936-4351-6A24-8339AD67C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85" name="pole tekstowe 18484">
            <a:extLst>
              <a:ext uri="{FF2B5EF4-FFF2-40B4-BE49-F238E27FC236}">
                <a16:creationId xmlns:a16="http://schemas.microsoft.com/office/drawing/2014/main" id="{EE665637-82BD-97D2-74FA-FD6C70B4E07D}"/>
              </a:ext>
            </a:extLst>
          </p:cNvPr>
          <p:cNvSpPr txBox="1"/>
          <p:nvPr/>
        </p:nvSpPr>
        <p:spPr>
          <a:xfrm>
            <a:off x="6736688" y="450822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12 477 010,38 zł</a:t>
            </a:r>
          </a:p>
        </p:txBody>
      </p:sp>
      <p:sp>
        <p:nvSpPr>
          <p:cNvPr id="18486" name="pole tekstowe 18485">
            <a:extLst>
              <a:ext uri="{FF2B5EF4-FFF2-40B4-BE49-F238E27FC236}">
                <a16:creationId xmlns:a16="http://schemas.microsoft.com/office/drawing/2014/main" id="{10A2C240-C193-B093-DCA2-068C575384E4}"/>
              </a:ext>
            </a:extLst>
          </p:cNvPr>
          <p:cNvSpPr txBox="1"/>
          <p:nvPr/>
        </p:nvSpPr>
        <p:spPr>
          <a:xfrm>
            <a:off x="7795480" y="4344779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17 326 920,79 zł</a:t>
            </a:r>
          </a:p>
        </p:txBody>
      </p:sp>
      <p:pic>
        <p:nvPicPr>
          <p:cNvPr id="18487" name="Grafika 18486">
            <a:extLst>
              <a:ext uri="{FF2B5EF4-FFF2-40B4-BE49-F238E27FC236}">
                <a16:creationId xmlns:a16="http://schemas.microsoft.com/office/drawing/2014/main" id="{C230CA3F-B549-AD25-00C9-42A2B3637C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40549" y="4561269"/>
            <a:ext cx="5336271" cy="876338"/>
          </a:xfrm>
          <a:prstGeom prst="rect">
            <a:avLst/>
          </a:prstGeom>
        </p:spPr>
      </p:pic>
      <p:sp>
        <p:nvSpPr>
          <p:cNvPr id="18488" name="pole tekstowe 18487">
            <a:extLst>
              <a:ext uri="{FF2B5EF4-FFF2-40B4-BE49-F238E27FC236}">
                <a16:creationId xmlns:a16="http://schemas.microsoft.com/office/drawing/2014/main" id="{88C4A10C-594D-6D4F-7266-3F947583D588}"/>
              </a:ext>
            </a:extLst>
          </p:cNvPr>
          <p:cNvSpPr txBox="1"/>
          <p:nvPr/>
        </p:nvSpPr>
        <p:spPr>
          <a:xfrm>
            <a:off x="3802304" y="5430455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18489" name="pole tekstowe 18488">
            <a:extLst>
              <a:ext uri="{FF2B5EF4-FFF2-40B4-BE49-F238E27FC236}">
                <a16:creationId xmlns:a16="http://schemas.microsoft.com/office/drawing/2014/main" id="{FA67EA0A-68B0-AA1D-CD84-FB0DC3FCAC9F}"/>
              </a:ext>
            </a:extLst>
          </p:cNvPr>
          <p:cNvSpPr txBox="1"/>
          <p:nvPr/>
        </p:nvSpPr>
        <p:spPr>
          <a:xfrm>
            <a:off x="4886592" y="5435932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18490" name="pole tekstowe 18489">
            <a:extLst>
              <a:ext uri="{FF2B5EF4-FFF2-40B4-BE49-F238E27FC236}">
                <a16:creationId xmlns:a16="http://schemas.microsoft.com/office/drawing/2014/main" id="{45AB91D6-2005-90AE-C53C-F786B72E55B8}"/>
              </a:ext>
            </a:extLst>
          </p:cNvPr>
          <p:cNvSpPr txBox="1"/>
          <p:nvPr/>
        </p:nvSpPr>
        <p:spPr>
          <a:xfrm>
            <a:off x="5914019" y="5430455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8491" name="pole tekstowe 18490">
            <a:extLst>
              <a:ext uri="{FF2B5EF4-FFF2-40B4-BE49-F238E27FC236}">
                <a16:creationId xmlns:a16="http://schemas.microsoft.com/office/drawing/2014/main" id="{9056F2B2-1D65-041A-F501-7C20C772B2F0}"/>
              </a:ext>
            </a:extLst>
          </p:cNvPr>
          <p:cNvSpPr txBox="1"/>
          <p:nvPr/>
        </p:nvSpPr>
        <p:spPr>
          <a:xfrm>
            <a:off x="8008205" y="5435932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18492" name="pole tekstowe 18491">
            <a:extLst>
              <a:ext uri="{FF2B5EF4-FFF2-40B4-BE49-F238E27FC236}">
                <a16:creationId xmlns:a16="http://schemas.microsoft.com/office/drawing/2014/main" id="{690D4197-FA3A-44A3-49D7-CA564F048C83}"/>
              </a:ext>
            </a:extLst>
          </p:cNvPr>
          <p:cNvSpPr txBox="1"/>
          <p:nvPr/>
        </p:nvSpPr>
        <p:spPr>
          <a:xfrm>
            <a:off x="3635896" y="4790412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7 835 687,91 zł</a:t>
            </a:r>
          </a:p>
        </p:txBody>
      </p:sp>
      <p:sp>
        <p:nvSpPr>
          <p:cNvPr id="18493" name="pole tekstowe 18492">
            <a:extLst>
              <a:ext uri="{FF2B5EF4-FFF2-40B4-BE49-F238E27FC236}">
                <a16:creationId xmlns:a16="http://schemas.microsoft.com/office/drawing/2014/main" id="{CB244025-A442-2C34-E666-07533B55CAC6}"/>
              </a:ext>
            </a:extLst>
          </p:cNvPr>
          <p:cNvSpPr txBox="1"/>
          <p:nvPr/>
        </p:nvSpPr>
        <p:spPr>
          <a:xfrm>
            <a:off x="4656573" y="4722087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8 462 223,49 zł</a:t>
            </a:r>
          </a:p>
        </p:txBody>
      </p:sp>
      <p:sp>
        <p:nvSpPr>
          <p:cNvPr id="18494" name="pole tekstowe 18493">
            <a:extLst>
              <a:ext uri="{FF2B5EF4-FFF2-40B4-BE49-F238E27FC236}">
                <a16:creationId xmlns:a16="http://schemas.microsoft.com/office/drawing/2014/main" id="{EA905131-53EA-2A64-8402-50F1B0DAA38F}"/>
              </a:ext>
            </a:extLst>
          </p:cNvPr>
          <p:cNvSpPr txBox="1"/>
          <p:nvPr/>
        </p:nvSpPr>
        <p:spPr>
          <a:xfrm>
            <a:off x="5701294" y="4693467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8 976 802,91 zł</a:t>
            </a:r>
          </a:p>
        </p:txBody>
      </p:sp>
      <p:sp>
        <p:nvSpPr>
          <p:cNvPr id="18495" name="pole tekstowe 18494">
            <a:extLst>
              <a:ext uri="{FF2B5EF4-FFF2-40B4-BE49-F238E27FC236}">
                <a16:creationId xmlns:a16="http://schemas.microsoft.com/office/drawing/2014/main" id="{3B910457-F94C-0E21-1069-8097FB98EFB9}"/>
              </a:ext>
            </a:extLst>
          </p:cNvPr>
          <p:cNvSpPr txBox="1"/>
          <p:nvPr/>
        </p:nvSpPr>
        <p:spPr>
          <a:xfrm>
            <a:off x="619497" y="456115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ENERGIA</a:t>
            </a:r>
          </a:p>
        </p:txBody>
      </p:sp>
      <p:cxnSp>
        <p:nvCxnSpPr>
          <p:cNvPr id="18496" name="Łącznik prosty 18495">
            <a:extLst>
              <a:ext uri="{FF2B5EF4-FFF2-40B4-BE49-F238E27FC236}">
                <a16:creationId xmlns:a16="http://schemas.microsoft.com/office/drawing/2014/main" id="{9EFC3E0C-BBD3-EA12-6C24-D37B459E2889}"/>
              </a:ext>
            </a:extLst>
          </p:cNvPr>
          <p:cNvCxnSpPr>
            <a:cxnSpLocks/>
          </p:cNvCxnSpPr>
          <p:nvPr/>
        </p:nvCxnSpPr>
        <p:spPr>
          <a:xfrm>
            <a:off x="1249064" y="4894585"/>
            <a:ext cx="1190967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9" name="pole tekstowe 18498">
            <a:extLst>
              <a:ext uri="{FF2B5EF4-FFF2-40B4-BE49-F238E27FC236}">
                <a16:creationId xmlns:a16="http://schemas.microsoft.com/office/drawing/2014/main" id="{A2B2FF60-9810-BEEB-2908-B6CDB2C98651}"/>
              </a:ext>
            </a:extLst>
          </p:cNvPr>
          <p:cNvSpPr txBox="1"/>
          <p:nvPr/>
        </p:nvSpPr>
        <p:spPr>
          <a:xfrm>
            <a:off x="6662739" y="5435649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3822786F-DA77-3CE6-B474-2539087C07CD}"/>
              </a:ext>
            </a:extLst>
          </p:cNvPr>
          <p:cNvCxnSpPr>
            <a:cxnSpLocks/>
          </p:cNvCxnSpPr>
          <p:nvPr/>
        </p:nvCxnSpPr>
        <p:spPr>
          <a:xfrm flipV="1">
            <a:off x="7096536" y="4081246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4D966F5-26AF-3484-8D41-3F79EC42C5D6}"/>
              </a:ext>
            </a:extLst>
          </p:cNvPr>
          <p:cNvSpPr txBox="1"/>
          <p:nvPr/>
        </p:nvSpPr>
        <p:spPr>
          <a:xfrm rot="20912908">
            <a:off x="7417740" y="3851102"/>
            <a:ext cx="103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38,87 %</a:t>
            </a:r>
          </a:p>
        </p:txBody>
      </p:sp>
    </p:spTree>
    <p:extLst>
      <p:ext uri="{BB962C8B-B14F-4D97-AF65-F5344CB8AC3E}">
        <p14:creationId xmlns:p14="http://schemas.microsoft.com/office/powerpoint/2010/main" val="49208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8/16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7E34F79-A3F8-4D37-AE1A-57447B8C9AE9}"/>
              </a:ext>
            </a:extLst>
          </p:cNvPr>
          <p:cNvSpPr txBox="1"/>
          <p:nvPr/>
        </p:nvSpPr>
        <p:spPr>
          <a:xfrm>
            <a:off x="6139357" y="165028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WYDATKI NA OŚWIATĘ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8CA80627-B259-405B-BB51-0B96A3933DF6}"/>
              </a:ext>
            </a:extLst>
          </p:cNvPr>
          <p:cNvCxnSpPr>
            <a:cxnSpLocks/>
          </p:cNvCxnSpPr>
          <p:nvPr/>
        </p:nvCxnSpPr>
        <p:spPr>
          <a:xfrm>
            <a:off x="6159553" y="1988840"/>
            <a:ext cx="2448272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a 3">
            <a:extLst>
              <a:ext uri="{FF2B5EF4-FFF2-40B4-BE49-F238E27FC236}">
                <a16:creationId xmlns:a16="http://schemas.microsoft.com/office/drawing/2014/main" id="{F250FEAB-656F-0B87-6BD4-4918900A8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2134" y="2180052"/>
            <a:ext cx="5285043" cy="960916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FEBD8A52-F206-F243-EDD6-8F74D7E31590}"/>
              </a:ext>
            </a:extLst>
          </p:cNvPr>
          <p:cNvSpPr txBox="1"/>
          <p:nvPr/>
        </p:nvSpPr>
        <p:spPr>
          <a:xfrm>
            <a:off x="179512" y="220486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83 731 271,84 zł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23571C8-BEF4-CF05-0671-BEB2259E934A}"/>
              </a:ext>
            </a:extLst>
          </p:cNvPr>
          <p:cNvSpPr txBox="1"/>
          <p:nvPr/>
        </p:nvSpPr>
        <p:spPr>
          <a:xfrm>
            <a:off x="1238705" y="220486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83 444 194,53 zł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FCC18B3-F6EF-42CF-797D-5BE80CB97A2C}"/>
              </a:ext>
            </a:extLst>
          </p:cNvPr>
          <p:cNvSpPr txBox="1"/>
          <p:nvPr/>
        </p:nvSpPr>
        <p:spPr>
          <a:xfrm>
            <a:off x="2289903" y="213285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89 592 165,15 zł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FFD63C8-A0BE-1817-1466-075738B9EED5}"/>
              </a:ext>
            </a:extLst>
          </p:cNvPr>
          <p:cNvSpPr txBox="1"/>
          <p:nvPr/>
        </p:nvSpPr>
        <p:spPr>
          <a:xfrm>
            <a:off x="3306837" y="1988840"/>
            <a:ext cx="1100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102 154 826,32 zł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AD11CDAA-16D6-34BD-D591-EEE0CC904060}"/>
              </a:ext>
            </a:extLst>
          </p:cNvPr>
          <p:cNvSpPr txBox="1"/>
          <p:nvPr/>
        </p:nvSpPr>
        <p:spPr>
          <a:xfrm>
            <a:off x="4335875" y="1988840"/>
            <a:ext cx="1100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104 558 194,64 zł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54B15096-DF16-A5C3-FAC4-0A47C966931C}"/>
              </a:ext>
            </a:extLst>
          </p:cNvPr>
          <p:cNvSpPr txBox="1"/>
          <p:nvPr/>
        </p:nvSpPr>
        <p:spPr>
          <a:xfrm>
            <a:off x="374608" y="3140968"/>
            <a:ext cx="748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637053A5-1C7F-E006-7D27-190F85BBC69E}"/>
              </a:ext>
            </a:extLst>
          </p:cNvPr>
          <p:cNvSpPr txBox="1"/>
          <p:nvPr/>
        </p:nvSpPr>
        <p:spPr>
          <a:xfrm>
            <a:off x="1379199" y="3140968"/>
            <a:ext cx="794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F0D6D46-7CB4-A384-93C8-F6D77F738B43}"/>
              </a:ext>
            </a:extLst>
          </p:cNvPr>
          <p:cNvSpPr txBox="1"/>
          <p:nvPr/>
        </p:nvSpPr>
        <p:spPr>
          <a:xfrm>
            <a:off x="2406626" y="3140968"/>
            <a:ext cx="8356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416A5F18-17C5-417A-41D1-7079F94BD85F}"/>
              </a:ext>
            </a:extLst>
          </p:cNvPr>
          <p:cNvSpPr txBox="1"/>
          <p:nvPr/>
        </p:nvSpPr>
        <p:spPr>
          <a:xfrm>
            <a:off x="3242323" y="3140968"/>
            <a:ext cx="12367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B054620F-00F4-6E56-8008-3608C4A7CADF}"/>
              </a:ext>
            </a:extLst>
          </p:cNvPr>
          <p:cNvSpPr txBox="1"/>
          <p:nvPr/>
        </p:nvSpPr>
        <p:spPr>
          <a:xfrm>
            <a:off x="4500812" y="3140968"/>
            <a:ext cx="80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pic>
        <p:nvPicPr>
          <p:cNvPr id="18465" name="Grafika 18464">
            <a:extLst>
              <a:ext uri="{FF2B5EF4-FFF2-40B4-BE49-F238E27FC236}">
                <a16:creationId xmlns:a16="http://schemas.microsoft.com/office/drawing/2014/main" id="{0D8F9983-7C2F-E38F-CA80-96103F6489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55122" y="4567462"/>
            <a:ext cx="5309367" cy="949770"/>
          </a:xfrm>
          <a:prstGeom prst="rect">
            <a:avLst/>
          </a:prstGeom>
        </p:spPr>
      </p:pic>
      <p:sp>
        <p:nvSpPr>
          <p:cNvPr id="18466" name="pole tekstowe 18465">
            <a:extLst>
              <a:ext uri="{FF2B5EF4-FFF2-40B4-BE49-F238E27FC236}">
                <a16:creationId xmlns:a16="http://schemas.microsoft.com/office/drawing/2014/main" id="{C352F597-99CA-BCA4-61B6-080558222F0D}"/>
              </a:ext>
            </a:extLst>
          </p:cNvPr>
          <p:cNvSpPr txBox="1"/>
          <p:nvPr/>
        </p:nvSpPr>
        <p:spPr>
          <a:xfrm>
            <a:off x="6732240" y="440228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2 430 000,00 zł</a:t>
            </a:r>
          </a:p>
        </p:txBody>
      </p:sp>
      <p:sp>
        <p:nvSpPr>
          <p:cNvPr id="18467" name="pole tekstowe 18466">
            <a:extLst>
              <a:ext uri="{FF2B5EF4-FFF2-40B4-BE49-F238E27FC236}">
                <a16:creationId xmlns:a16="http://schemas.microsoft.com/office/drawing/2014/main" id="{E63BBB2E-B725-EA95-6A47-422DEC5C061A}"/>
              </a:ext>
            </a:extLst>
          </p:cNvPr>
          <p:cNvSpPr txBox="1"/>
          <p:nvPr/>
        </p:nvSpPr>
        <p:spPr>
          <a:xfrm>
            <a:off x="7790828" y="436510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2 820 000,00 zł</a:t>
            </a:r>
          </a:p>
        </p:txBody>
      </p:sp>
      <p:sp>
        <p:nvSpPr>
          <p:cNvPr id="18468" name="pole tekstowe 18467">
            <a:extLst>
              <a:ext uri="{FF2B5EF4-FFF2-40B4-BE49-F238E27FC236}">
                <a16:creationId xmlns:a16="http://schemas.microsoft.com/office/drawing/2014/main" id="{60AADE61-1D5B-DD8F-7C31-7059CFFCD623}"/>
              </a:ext>
            </a:extLst>
          </p:cNvPr>
          <p:cNvSpPr txBox="1"/>
          <p:nvPr/>
        </p:nvSpPr>
        <p:spPr>
          <a:xfrm>
            <a:off x="3797652" y="5507980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18469" name="pole tekstowe 18468">
            <a:extLst>
              <a:ext uri="{FF2B5EF4-FFF2-40B4-BE49-F238E27FC236}">
                <a16:creationId xmlns:a16="http://schemas.microsoft.com/office/drawing/2014/main" id="{1F59E3C6-1DE8-FDB3-3F7F-FCD286EDFA19}"/>
              </a:ext>
            </a:extLst>
          </p:cNvPr>
          <p:cNvSpPr txBox="1"/>
          <p:nvPr/>
        </p:nvSpPr>
        <p:spPr>
          <a:xfrm>
            <a:off x="4881940" y="5513457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18470" name="pole tekstowe 18469">
            <a:extLst>
              <a:ext uri="{FF2B5EF4-FFF2-40B4-BE49-F238E27FC236}">
                <a16:creationId xmlns:a16="http://schemas.microsoft.com/office/drawing/2014/main" id="{576BF9D1-94EB-9AA7-E22E-C127E5A9FD2A}"/>
              </a:ext>
            </a:extLst>
          </p:cNvPr>
          <p:cNvSpPr txBox="1"/>
          <p:nvPr/>
        </p:nvSpPr>
        <p:spPr>
          <a:xfrm>
            <a:off x="5909367" y="5507980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8471" name="pole tekstowe 18470">
            <a:extLst>
              <a:ext uri="{FF2B5EF4-FFF2-40B4-BE49-F238E27FC236}">
                <a16:creationId xmlns:a16="http://schemas.microsoft.com/office/drawing/2014/main" id="{CD72BF7D-A578-AAC7-AA25-C16A609366C3}"/>
              </a:ext>
            </a:extLst>
          </p:cNvPr>
          <p:cNvSpPr txBox="1"/>
          <p:nvPr/>
        </p:nvSpPr>
        <p:spPr>
          <a:xfrm>
            <a:off x="8003553" y="5513457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18472" name="pole tekstowe 18471">
            <a:extLst>
              <a:ext uri="{FF2B5EF4-FFF2-40B4-BE49-F238E27FC236}">
                <a16:creationId xmlns:a16="http://schemas.microsoft.com/office/drawing/2014/main" id="{3E054A3D-5EDD-9137-19BD-64727540B080}"/>
              </a:ext>
            </a:extLst>
          </p:cNvPr>
          <p:cNvSpPr txBox="1"/>
          <p:nvPr/>
        </p:nvSpPr>
        <p:spPr>
          <a:xfrm>
            <a:off x="3635897" y="466514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1 875 289,21 zł</a:t>
            </a:r>
          </a:p>
        </p:txBody>
      </p:sp>
      <p:sp>
        <p:nvSpPr>
          <p:cNvPr id="18473" name="pole tekstowe 18472">
            <a:extLst>
              <a:ext uri="{FF2B5EF4-FFF2-40B4-BE49-F238E27FC236}">
                <a16:creationId xmlns:a16="http://schemas.microsoft.com/office/drawing/2014/main" id="{E4367006-20FD-42E0-0E49-6ED84B358BAC}"/>
              </a:ext>
            </a:extLst>
          </p:cNvPr>
          <p:cNvSpPr txBox="1"/>
          <p:nvPr/>
        </p:nvSpPr>
        <p:spPr>
          <a:xfrm>
            <a:off x="4661065" y="446826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2 272 418,24 zł</a:t>
            </a:r>
          </a:p>
        </p:txBody>
      </p:sp>
      <p:sp>
        <p:nvSpPr>
          <p:cNvPr id="18474" name="pole tekstowe 18473">
            <a:extLst>
              <a:ext uri="{FF2B5EF4-FFF2-40B4-BE49-F238E27FC236}">
                <a16:creationId xmlns:a16="http://schemas.microsoft.com/office/drawing/2014/main" id="{3EE460EC-89E1-67DE-344A-2392DF6272D3}"/>
              </a:ext>
            </a:extLst>
          </p:cNvPr>
          <p:cNvSpPr txBox="1"/>
          <p:nvPr/>
        </p:nvSpPr>
        <p:spPr>
          <a:xfrm>
            <a:off x="5709604" y="4428821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2 287 161,66 zł</a:t>
            </a:r>
          </a:p>
        </p:txBody>
      </p:sp>
      <p:sp>
        <p:nvSpPr>
          <p:cNvPr id="18475" name="pole tekstowe 18474">
            <a:extLst>
              <a:ext uri="{FF2B5EF4-FFF2-40B4-BE49-F238E27FC236}">
                <a16:creationId xmlns:a16="http://schemas.microsoft.com/office/drawing/2014/main" id="{FE87C991-617F-D8E8-6A65-C3423FF895C7}"/>
              </a:ext>
            </a:extLst>
          </p:cNvPr>
          <p:cNvSpPr txBox="1"/>
          <p:nvPr/>
        </p:nvSpPr>
        <p:spPr>
          <a:xfrm>
            <a:off x="6732240" y="5507980"/>
            <a:ext cx="12367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18476" name="pole tekstowe 18475">
            <a:extLst>
              <a:ext uri="{FF2B5EF4-FFF2-40B4-BE49-F238E27FC236}">
                <a16:creationId xmlns:a16="http://schemas.microsoft.com/office/drawing/2014/main" id="{6FD21889-455B-41D0-CAC3-4ED94D9BBCAF}"/>
              </a:ext>
            </a:extLst>
          </p:cNvPr>
          <p:cNvSpPr txBox="1"/>
          <p:nvPr/>
        </p:nvSpPr>
        <p:spPr>
          <a:xfrm>
            <a:off x="-415524" y="4699090"/>
            <a:ext cx="4458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OCZYSZCZANIE MIASTA</a:t>
            </a:r>
          </a:p>
        </p:txBody>
      </p:sp>
      <p:cxnSp>
        <p:nvCxnSpPr>
          <p:cNvPr id="18477" name="Łącznik prosty 18476">
            <a:extLst>
              <a:ext uri="{FF2B5EF4-FFF2-40B4-BE49-F238E27FC236}">
                <a16:creationId xmlns:a16="http://schemas.microsoft.com/office/drawing/2014/main" id="{5312B8A4-DF8D-DC5E-0F97-F8341A500AFE}"/>
              </a:ext>
            </a:extLst>
          </p:cNvPr>
          <p:cNvCxnSpPr>
            <a:cxnSpLocks/>
          </p:cNvCxnSpPr>
          <p:nvPr/>
        </p:nvCxnSpPr>
        <p:spPr>
          <a:xfrm>
            <a:off x="553749" y="5037644"/>
            <a:ext cx="2520280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Łącznik prosty ze strzałką 1">
            <a:extLst>
              <a:ext uri="{FF2B5EF4-FFF2-40B4-BE49-F238E27FC236}">
                <a16:creationId xmlns:a16="http://schemas.microsoft.com/office/drawing/2014/main" id="{DB4EF4EF-26CE-4132-CB08-491B3B068125}"/>
              </a:ext>
            </a:extLst>
          </p:cNvPr>
          <p:cNvCxnSpPr>
            <a:cxnSpLocks/>
          </p:cNvCxnSpPr>
          <p:nvPr/>
        </p:nvCxnSpPr>
        <p:spPr>
          <a:xfrm flipV="1">
            <a:off x="3543595" y="1628800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922C346-EA15-BE40-99BF-26920F0571C7}"/>
              </a:ext>
            </a:extLst>
          </p:cNvPr>
          <p:cNvSpPr txBox="1"/>
          <p:nvPr/>
        </p:nvSpPr>
        <p:spPr>
          <a:xfrm rot="20843121">
            <a:off x="3803892" y="1370299"/>
            <a:ext cx="96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2,35 %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3FCFC744-180F-D087-E148-218952652D28}"/>
              </a:ext>
            </a:extLst>
          </p:cNvPr>
          <p:cNvCxnSpPr>
            <a:cxnSpLocks/>
          </p:cNvCxnSpPr>
          <p:nvPr/>
        </p:nvCxnSpPr>
        <p:spPr>
          <a:xfrm flipV="1">
            <a:off x="7053081" y="3981426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3275CF0-6647-5B3E-7098-224D3AD2B113}"/>
              </a:ext>
            </a:extLst>
          </p:cNvPr>
          <p:cNvSpPr txBox="1"/>
          <p:nvPr/>
        </p:nvSpPr>
        <p:spPr>
          <a:xfrm rot="20827168">
            <a:off x="7375618" y="3755431"/>
            <a:ext cx="96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16,05 %</a:t>
            </a:r>
          </a:p>
        </p:txBody>
      </p:sp>
    </p:spTree>
    <p:extLst>
      <p:ext uri="{BB962C8B-B14F-4D97-AF65-F5344CB8AC3E}">
        <p14:creationId xmlns:p14="http://schemas.microsoft.com/office/powerpoint/2010/main" val="102488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9/16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2023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7E34F79-A3F8-4D37-AE1A-57447B8C9AE9}"/>
              </a:ext>
            </a:extLst>
          </p:cNvPr>
          <p:cNvSpPr txBox="1"/>
          <p:nvPr/>
        </p:nvSpPr>
        <p:spPr>
          <a:xfrm>
            <a:off x="5724415" y="1578278"/>
            <a:ext cx="3351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ZIMOWE UTRZYMANIE DRÓG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2D3C9138-C52F-4E5E-9D5D-D45561E295C7}"/>
              </a:ext>
            </a:extLst>
          </p:cNvPr>
          <p:cNvCxnSpPr>
            <a:cxnSpLocks/>
          </p:cNvCxnSpPr>
          <p:nvPr/>
        </p:nvCxnSpPr>
        <p:spPr>
          <a:xfrm>
            <a:off x="5866945" y="1916832"/>
            <a:ext cx="3024336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fika 27">
            <a:extLst>
              <a:ext uri="{FF2B5EF4-FFF2-40B4-BE49-F238E27FC236}">
                <a16:creationId xmlns:a16="http://schemas.microsoft.com/office/drawing/2014/main" id="{17483747-40D5-C89B-2DC5-9C9C5AC764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8737" y="2132856"/>
            <a:ext cx="5309367" cy="700648"/>
          </a:xfrm>
          <a:prstGeom prst="rect">
            <a:avLst/>
          </a:prstGeom>
        </p:spPr>
      </p:pic>
      <p:sp>
        <p:nvSpPr>
          <p:cNvPr id="29" name="pole tekstowe 28">
            <a:extLst>
              <a:ext uri="{FF2B5EF4-FFF2-40B4-BE49-F238E27FC236}">
                <a16:creationId xmlns:a16="http://schemas.microsoft.com/office/drawing/2014/main" id="{7A8E65CE-340B-D009-BFCE-9684B2F735D9}"/>
              </a:ext>
            </a:extLst>
          </p:cNvPr>
          <p:cNvSpPr txBox="1"/>
          <p:nvPr/>
        </p:nvSpPr>
        <p:spPr>
          <a:xfrm>
            <a:off x="368452" y="2852936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B43E1C29-3C0A-D169-58FD-76041D5CE99F}"/>
              </a:ext>
            </a:extLst>
          </p:cNvPr>
          <p:cNvSpPr txBox="1"/>
          <p:nvPr/>
        </p:nvSpPr>
        <p:spPr>
          <a:xfrm>
            <a:off x="1452740" y="2852936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CD2F07C1-CFE1-6F58-D009-1BD4BFEFAD47}"/>
              </a:ext>
            </a:extLst>
          </p:cNvPr>
          <p:cNvSpPr txBox="1"/>
          <p:nvPr/>
        </p:nvSpPr>
        <p:spPr>
          <a:xfrm>
            <a:off x="2480167" y="2852936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8432" name="pole tekstowe 18431">
            <a:extLst>
              <a:ext uri="{FF2B5EF4-FFF2-40B4-BE49-F238E27FC236}">
                <a16:creationId xmlns:a16="http://schemas.microsoft.com/office/drawing/2014/main" id="{FE119EAE-EFEF-BF3A-0A51-9FFF9748C705}"/>
              </a:ext>
            </a:extLst>
          </p:cNvPr>
          <p:cNvSpPr txBox="1"/>
          <p:nvPr/>
        </p:nvSpPr>
        <p:spPr>
          <a:xfrm>
            <a:off x="3206845" y="2852936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18434" name="pole tekstowe 18433">
            <a:extLst>
              <a:ext uri="{FF2B5EF4-FFF2-40B4-BE49-F238E27FC236}">
                <a16:creationId xmlns:a16="http://schemas.microsoft.com/office/drawing/2014/main" id="{421168BD-68DD-8666-BD47-6A64D6D61241}"/>
              </a:ext>
            </a:extLst>
          </p:cNvPr>
          <p:cNvSpPr txBox="1"/>
          <p:nvPr/>
        </p:nvSpPr>
        <p:spPr>
          <a:xfrm>
            <a:off x="4574353" y="2852936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18435" name="pole tekstowe 18434">
            <a:extLst>
              <a:ext uri="{FF2B5EF4-FFF2-40B4-BE49-F238E27FC236}">
                <a16:creationId xmlns:a16="http://schemas.microsoft.com/office/drawing/2014/main" id="{2D02E750-AD7E-1B90-9C84-3ED119178BD7}"/>
              </a:ext>
            </a:extLst>
          </p:cNvPr>
          <p:cNvSpPr txBox="1"/>
          <p:nvPr/>
        </p:nvSpPr>
        <p:spPr>
          <a:xfrm>
            <a:off x="3297242" y="220486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363 301,11 zł</a:t>
            </a:r>
          </a:p>
        </p:txBody>
      </p:sp>
      <p:sp>
        <p:nvSpPr>
          <p:cNvPr id="18440" name="pole tekstowe 18439">
            <a:extLst>
              <a:ext uri="{FF2B5EF4-FFF2-40B4-BE49-F238E27FC236}">
                <a16:creationId xmlns:a16="http://schemas.microsoft.com/office/drawing/2014/main" id="{0AF5F783-E552-778A-45D2-532D51AD283E}"/>
              </a:ext>
            </a:extLst>
          </p:cNvPr>
          <p:cNvSpPr txBox="1"/>
          <p:nvPr/>
        </p:nvSpPr>
        <p:spPr>
          <a:xfrm>
            <a:off x="4346365" y="1916832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1 010 839,45 zł</a:t>
            </a:r>
          </a:p>
        </p:txBody>
      </p:sp>
      <p:sp>
        <p:nvSpPr>
          <p:cNvPr id="18441" name="pole tekstowe 18440">
            <a:extLst>
              <a:ext uri="{FF2B5EF4-FFF2-40B4-BE49-F238E27FC236}">
                <a16:creationId xmlns:a16="http://schemas.microsoft.com/office/drawing/2014/main" id="{BA285227-199A-4C61-E7AB-32B9E538BB00}"/>
              </a:ext>
            </a:extLst>
          </p:cNvPr>
          <p:cNvSpPr txBox="1"/>
          <p:nvPr/>
        </p:nvSpPr>
        <p:spPr>
          <a:xfrm>
            <a:off x="166874" y="2276872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219 750,10 zł</a:t>
            </a:r>
          </a:p>
        </p:txBody>
      </p:sp>
      <p:sp>
        <p:nvSpPr>
          <p:cNvPr id="18442" name="pole tekstowe 18441">
            <a:extLst>
              <a:ext uri="{FF2B5EF4-FFF2-40B4-BE49-F238E27FC236}">
                <a16:creationId xmlns:a16="http://schemas.microsoft.com/office/drawing/2014/main" id="{0C478D78-2CBA-A708-198F-EB68006D841B}"/>
              </a:ext>
            </a:extLst>
          </p:cNvPr>
          <p:cNvSpPr txBox="1"/>
          <p:nvPr/>
        </p:nvSpPr>
        <p:spPr>
          <a:xfrm>
            <a:off x="1197937" y="234888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143 982,20 zł</a:t>
            </a:r>
          </a:p>
        </p:txBody>
      </p:sp>
      <p:sp>
        <p:nvSpPr>
          <p:cNvPr id="18443" name="pole tekstowe 18442">
            <a:extLst>
              <a:ext uri="{FF2B5EF4-FFF2-40B4-BE49-F238E27FC236}">
                <a16:creationId xmlns:a16="http://schemas.microsoft.com/office/drawing/2014/main" id="{C030D7D9-B43E-60BB-F06F-25C4727AC833}"/>
              </a:ext>
            </a:extLst>
          </p:cNvPr>
          <p:cNvSpPr txBox="1"/>
          <p:nvPr/>
        </p:nvSpPr>
        <p:spPr>
          <a:xfrm>
            <a:off x="2246364" y="220486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366 107,15 zł</a:t>
            </a:r>
          </a:p>
        </p:txBody>
      </p:sp>
      <p:sp>
        <p:nvSpPr>
          <p:cNvPr id="18446" name="pole tekstowe 18445">
            <a:extLst>
              <a:ext uri="{FF2B5EF4-FFF2-40B4-BE49-F238E27FC236}">
                <a16:creationId xmlns:a16="http://schemas.microsoft.com/office/drawing/2014/main" id="{27B1FD1F-A6A3-F31B-C6D4-95AA8959812B}"/>
              </a:ext>
            </a:extLst>
          </p:cNvPr>
          <p:cNvSpPr txBox="1"/>
          <p:nvPr/>
        </p:nvSpPr>
        <p:spPr>
          <a:xfrm>
            <a:off x="35496" y="4005064"/>
            <a:ext cx="379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DRZEW I KRZEWÓW W PASACH DROGOWYCH</a:t>
            </a:r>
          </a:p>
        </p:txBody>
      </p:sp>
      <p:cxnSp>
        <p:nvCxnSpPr>
          <p:cNvPr id="18447" name="Łącznik prosty 18446">
            <a:extLst>
              <a:ext uri="{FF2B5EF4-FFF2-40B4-BE49-F238E27FC236}">
                <a16:creationId xmlns:a16="http://schemas.microsoft.com/office/drawing/2014/main" id="{EB800C5F-626C-3B71-E2A4-823ED19EE474}"/>
              </a:ext>
            </a:extLst>
          </p:cNvPr>
          <p:cNvCxnSpPr>
            <a:cxnSpLocks/>
          </p:cNvCxnSpPr>
          <p:nvPr/>
        </p:nvCxnSpPr>
        <p:spPr>
          <a:xfrm>
            <a:off x="198737" y="4581128"/>
            <a:ext cx="3481877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9" name="Grafika 18448">
            <a:extLst>
              <a:ext uri="{FF2B5EF4-FFF2-40B4-BE49-F238E27FC236}">
                <a16:creationId xmlns:a16="http://schemas.microsoft.com/office/drawing/2014/main" id="{38D8EA3E-E824-0DA7-D518-9936CD6776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0614" y="4570686"/>
            <a:ext cx="5316478" cy="514498"/>
          </a:xfrm>
          <a:prstGeom prst="rect">
            <a:avLst/>
          </a:prstGeom>
        </p:spPr>
      </p:pic>
      <p:sp>
        <p:nvSpPr>
          <p:cNvPr id="18450" name="pole tekstowe 18449">
            <a:extLst>
              <a:ext uri="{FF2B5EF4-FFF2-40B4-BE49-F238E27FC236}">
                <a16:creationId xmlns:a16="http://schemas.microsoft.com/office/drawing/2014/main" id="{647223E8-B3C2-3294-3362-ED29678B59D2}"/>
              </a:ext>
            </a:extLst>
          </p:cNvPr>
          <p:cNvSpPr txBox="1"/>
          <p:nvPr/>
        </p:nvSpPr>
        <p:spPr>
          <a:xfrm>
            <a:off x="3819811" y="5085184"/>
            <a:ext cx="798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2019</a:t>
            </a:r>
          </a:p>
        </p:txBody>
      </p:sp>
      <p:sp>
        <p:nvSpPr>
          <p:cNvPr id="18451" name="pole tekstowe 18450">
            <a:extLst>
              <a:ext uri="{FF2B5EF4-FFF2-40B4-BE49-F238E27FC236}">
                <a16:creationId xmlns:a16="http://schemas.microsoft.com/office/drawing/2014/main" id="{6670D52D-9CC2-CF3F-1DD2-359EBD588128}"/>
              </a:ext>
            </a:extLst>
          </p:cNvPr>
          <p:cNvSpPr txBox="1"/>
          <p:nvPr/>
        </p:nvSpPr>
        <p:spPr>
          <a:xfrm>
            <a:off x="4904099" y="5085184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2020</a:t>
            </a:r>
          </a:p>
        </p:txBody>
      </p:sp>
      <p:sp>
        <p:nvSpPr>
          <p:cNvPr id="18452" name="pole tekstowe 18451">
            <a:extLst>
              <a:ext uri="{FF2B5EF4-FFF2-40B4-BE49-F238E27FC236}">
                <a16:creationId xmlns:a16="http://schemas.microsoft.com/office/drawing/2014/main" id="{450D2287-4B82-E36C-1D96-259E51E2A21A}"/>
              </a:ext>
            </a:extLst>
          </p:cNvPr>
          <p:cNvSpPr txBox="1"/>
          <p:nvPr/>
        </p:nvSpPr>
        <p:spPr>
          <a:xfrm>
            <a:off x="5986005" y="5085184"/>
            <a:ext cx="726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2021</a:t>
            </a:r>
          </a:p>
        </p:txBody>
      </p:sp>
      <p:sp>
        <p:nvSpPr>
          <p:cNvPr id="18453" name="pole tekstowe 18452">
            <a:extLst>
              <a:ext uri="{FF2B5EF4-FFF2-40B4-BE49-F238E27FC236}">
                <a16:creationId xmlns:a16="http://schemas.microsoft.com/office/drawing/2014/main" id="{1CBB3216-687C-0CB5-F7A6-D3620B83A977}"/>
              </a:ext>
            </a:extLst>
          </p:cNvPr>
          <p:cNvSpPr txBox="1"/>
          <p:nvPr/>
        </p:nvSpPr>
        <p:spPr>
          <a:xfrm>
            <a:off x="6658204" y="5085184"/>
            <a:ext cx="1367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2022 </a:t>
            </a:r>
          </a:p>
          <a:p>
            <a:pPr algn="ctr"/>
            <a:r>
              <a:rPr lang="pl-PL" sz="900" dirty="0"/>
              <a:t>Przewidywane wykonanie</a:t>
            </a:r>
          </a:p>
        </p:txBody>
      </p:sp>
      <p:sp>
        <p:nvSpPr>
          <p:cNvPr id="18454" name="pole tekstowe 18453">
            <a:extLst>
              <a:ext uri="{FF2B5EF4-FFF2-40B4-BE49-F238E27FC236}">
                <a16:creationId xmlns:a16="http://schemas.microsoft.com/office/drawing/2014/main" id="{F6A8B405-1583-CCD1-B33A-EC7EF540DD27}"/>
              </a:ext>
            </a:extLst>
          </p:cNvPr>
          <p:cNvSpPr txBox="1"/>
          <p:nvPr/>
        </p:nvSpPr>
        <p:spPr>
          <a:xfrm>
            <a:off x="8025712" y="5085184"/>
            <a:ext cx="72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2023 </a:t>
            </a:r>
          </a:p>
          <a:p>
            <a:pPr algn="ctr"/>
            <a:r>
              <a:rPr lang="pl-PL" sz="900" dirty="0"/>
              <a:t>plan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D6D1602-280B-FFC7-7F84-6576E040CE7F}"/>
              </a:ext>
            </a:extLst>
          </p:cNvPr>
          <p:cNvSpPr txBox="1"/>
          <p:nvPr/>
        </p:nvSpPr>
        <p:spPr>
          <a:xfrm>
            <a:off x="6782251" y="458112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120 000,00 zł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22458BD-081E-9EB2-9318-8B7BD1469743}"/>
              </a:ext>
            </a:extLst>
          </p:cNvPr>
          <p:cNvSpPr txBox="1"/>
          <p:nvPr/>
        </p:nvSpPr>
        <p:spPr>
          <a:xfrm>
            <a:off x="7844964" y="4350296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245 000,00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DB008E5-B228-EACE-3D7B-BFE040674A74}"/>
              </a:ext>
            </a:extLst>
          </p:cNvPr>
          <p:cNvSpPr txBox="1"/>
          <p:nvPr/>
        </p:nvSpPr>
        <p:spPr>
          <a:xfrm>
            <a:off x="3664249" y="4653136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107 000,00 zł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E326E2A-D4A0-B836-DA4E-EB77A43D6026}"/>
              </a:ext>
            </a:extLst>
          </p:cNvPr>
          <p:cNvSpPr txBox="1"/>
          <p:nvPr/>
        </p:nvSpPr>
        <p:spPr>
          <a:xfrm>
            <a:off x="4724967" y="4653136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99 794,45 zł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46AE253-22FF-0D64-A967-EA08E06465E9}"/>
              </a:ext>
            </a:extLst>
          </p:cNvPr>
          <p:cNvSpPr txBox="1"/>
          <p:nvPr/>
        </p:nvSpPr>
        <p:spPr>
          <a:xfrm>
            <a:off x="5744270" y="463832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100 867,32 zł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0A62C76E-A993-BFDE-5B4D-C00D100BA7A8}"/>
              </a:ext>
            </a:extLst>
          </p:cNvPr>
          <p:cNvCxnSpPr>
            <a:cxnSpLocks/>
          </p:cNvCxnSpPr>
          <p:nvPr/>
        </p:nvCxnSpPr>
        <p:spPr>
          <a:xfrm flipV="1">
            <a:off x="3649549" y="1556792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3A5FD4A9-6B6F-E5DD-9869-067637776EB8}"/>
              </a:ext>
            </a:extLst>
          </p:cNvPr>
          <p:cNvCxnSpPr>
            <a:cxnSpLocks/>
          </p:cNvCxnSpPr>
          <p:nvPr/>
        </p:nvCxnSpPr>
        <p:spPr>
          <a:xfrm flipV="1">
            <a:off x="7052684" y="3933056"/>
            <a:ext cx="1584560" cy="338554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3E8CD20-CA2D-D7BE-CC8A-E82E9343D5D0}"/>
              </a:ext>
            </a:extLst>
          </p:cNvPr>
          <p:cNvSpPr txBox="1"/>
          <p:nvPr/>
        </p:nvSpPr>
        <p:spPr>
          <a:xfrm rot="20843121">
            <a:off x="3827045" y="1380886"/>
            <a:ext cx="1064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178,24 %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D8EE2FC-7AE5-7DB0-0F78-EB3797DC6295}"/>
              </a:ext>
            </a:extLst>
          </p:cNvPr>
          <p:cNvSpPr txBox="1"/>
          <p:nvPr/>
        </p:nvSpPr>
        <p:spPr>
          <a:xfrm rot="20843121">
            <a:off x="7229025" y="3762370"/>
            <a:ext cx="1112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104,17 %</a:t>
            </a:r>
          </a:p>
        </p:txBody>
      </p:sp>
    </p:spTree>
    <p:extLst>
      <p:ext uri="{BB962C8B-B14F-4D97-AF65-F5344CB8AC3E}">
        <p14:creationId xmlns:p14="http://schemas.microsoft.com/office/powerpoint/2010/main" val="6475960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1">
  <a:themeElements>
    <a:clrScheme name="Prezentacja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j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ja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</Template>
  <TotalTime>1743</TotalTime>
  <Words>984</Words>
  <Application>Microsoft Office PowerPoint</Application>
  <PresentationFormat>Pokaz na ekranie (4:3)</PresentationFormat>
  <Paragraphs>276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Prezentacja1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TG</dc:creator>
  <cp:lastModifiedBy>Martyna</cp:lastModifiedBy>
  <cp:revision>135</cp:revision>
  <cp:lastPrinted>2020-12-15T11:21:04Z</cp:lastPrinted>
  <dcterms:created xsi:type="dcterms:W3CDTF">2015-09-14T10:16:22Z</dcterms:created>
  <dcterms:modified xsi:type="dcterms:W3CDTF">2022-12-19T12:55:11Z</dcterms:modified>
</cp:coreProperties>
</file>