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rts/chart1.xml" ContentType="application/vnd.openxmlformats-officedocument.drawingml.chart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7"/>
  </p:notesMasterIdLst>
  <p:sldIdLst>
    <p:sldId id="256" r:id="rId2"/>
    <p:sldId id="257" r:id="rId3"/>
    <p:sldId id="274" r:id="rId4"/>
    <p:sldId id="275" r:id="rId5"/>
    <p:sldId id="262" r:id="rId6"/>
    <p:sldId id="265" r:id="rId7"/>
    <p:sldId id="268" r:id="rId8"/>
    <p:sldId id="269" r:id="rId9"/>
    <p:sldId id="270" r:id="rId10"/>
    <p:sldId id="271" r:id="rId11"/>
    <p:sldId id="273" r:id="rId12"/>
    <p:sldId id="303" r:id="rId13"/>
    <p:sldId id="304" r:id="rId14"/>
    <p:sldId id="305" r:id="rId15"/>
    <p:sldId id="277" r:id="rId16"/>
    <p:sldId id="266" r:id="rId17"/>
    <p:sldId id="306" r:id="rId18"/>
    <p:sldId id="281" r:id="rId19"/>
    <p:sldId id="282" r:id="rId20"/>
    <p:sldId id="286" r:id="rId21"/>
    <p:sldId id="287" r:id="rId22"/>
    <p:sldId id="289" r:id="rId23"/>
    <p:sldId id="288" r:id="rId24"/>
    <p:sldId id="313" r:id="rId25"/>
    <p:sldId id="284" r:id="rId26"/>
    <p:sldId id="285" r:id="rId27"/>
    <p:sldId id="291" r:id="rId28"/>
    <p:sldId id="292" r:id="rId29"/>
    <p:sldId id="293" r:id="rId30"/>
    <p:sldId id="280" r:id="rId31"/>
    <p:sldId id="307" r:id="rId32"/>
    <p:sldId id="309" r:id="rId33"/>
    <p:sldId id="295" r:id="rId34"/>
    <p:sldId id="296" r:id="rId35"/>
    <p:sldId id="302" r:id="rId36"/>
  </p:sldIdLst>
  <p:sldSz cx="9144000" cy="6858000" type="screen4x3"/>
  <p:notesSz cx="6797675" cy="9926638"/>
  <p:defaultTextStyle>
    <a:defPPr>
      <a:defRPr lang="pl-PL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CC66"/>
    <a:srgbClr val="02941E"/>
    <a:srgbClr val="86C323"/>
    <a:srgbClr val="133BB9"/>
    <a:srgbClr val="AC1414"/>
    <a:srgbClr val="D1D1D1"/>
    <a:srgbClr val="2D3257"/>
    <a:srgbClr val="BABABA"/>
    <a:srgbClr val="C4C4C4"/>
    <a:srgbClr val="DDDDD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404" autoAdjust="0"/>
    <p:restoredTop sz="88070" autoAdjust="0"/>
  </p:normalViewPr>
  <p:slideViewPr>
    <p:cSldViewPr>
      <p:cViewPr varScale="1">
        <p:scale>
          <a:sx n="75" d="100"/>
          <a:sy n="75" d="100"/>
        </p:scale>
        <p:origin x="1445" y="53"/>
      </p:cViewPr>
      <p:guideLst>
        <p:guide orient="horz" pos="2160"/>
        <p:guide pos="2880"/>
      </p:guideLst>
    </p:cSldViewPr>
  </p:slideViewPr>
  <p:notesTextViewPr>
    <p:cViewPr>
      <p:scale>
        <a:sx n="300" d="100"/>
        <a:sy n="3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notesMaster" Target="notesMasters/notesMaster1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6806083650190116"/>
          <c:y val="0.24688796680497926"/>
          <c:w val="0.46768060836501901"/>
          <c:h val="0.51037344398340245"/>
        </c:manualLayout>
      </c:layout>
      <c:pieChart>
        <c:varyColors val="1"/>
        <c:ser>
          <c:idx val="0"/>
          <c:order val="0"/>
          <c:tx>
            <c:strRef>
              <c:f>Sheet1!$A$2</c:f>
              <c:strCache>
                <c:ptCount val="1"/>
                <c:pt idx="0">
                  <c:v>Wsch.</c:v>
                </c:pt>
              </c:strCache>
            </c:strRef>
          </c:tx>
          <c:explosion val="7"/>
          <c:dPt>
            <c:idx val="0"/>
            <c:bubble3D val="0"/>
            <c:spPr>
              <a:solidFill>
                <a:schemeClr val="accent2">
                  <a:lumMod val="40000"/>
                  <a:lumOff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0-9CE6-4F85-B9B2-941BC564DA42}"/>
              </c:ext>
            </c:extLst>
          </c:dPt>
          <c:dPt>
            <c:idx val="1"/>
            <c:bubble3D val="0"/>
            <c:spPr>
              <a:solidFill>
                <a:schemeClr val="accent2">
                  <a:lumMod val="20000"/>
                  <a:lumOff val="8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9CE6-4F85-B9B2-941BC564DA42}"/>
              </c:ext>
            </c:extLst>
          </c:dPt>
          <c:dPt>
            <c:idx val="2"/>
            <c:bubble3D val="0"/>
            <c:spPr>
              <a:solidFill>
                <a:schemeClr val="accent2">
                  <a:lumMod val="60000"/>
                  <a:lumOff val="4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C-9416-40A4-943F-9AEE8F612D29}"/>
              </c:ext>
            </c:extLst>
          </c:dPt>
          <c:dLbls>
            <c:dLbl>
              <c:idx val="0"/>
              <c:layout>
                <c:manualLayout>
                  <c:x val="-2.9496825286428205E-2"/>
                  <c:y val="8.0304280057415744E-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197" b="0" i="0" u="none" strike="noStrike" kern="1200" baseline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EC22C94A-2732-450B-B195-1C18391D9D20}" type="CATEGORYNAME">
                      <a:rPr lang="en-US"/>
                      <a:pPr>
                        <a:defRPr sz="1197" b="0" i="0" u="none" strike="noStrike" kern="1200" baseline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t>[NAZWA KATEGORII]</a:t>
                    </a:fld>
                    <a:endParaRPr lang="en-US" dirty="0"/>
                  </a:p>
                  <a:p>
                    <a:pPr>
                      <a:defRPr sz="1197" b="0" i="0" u="none" strike="noStrike" kern="1200" baseline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3E90E167-60B8-4322-95A3-D67B41C9A16B}" type="PERCENTAGE">
                      <a:rPr lang="en-US"/>
                      <a:pPr>
                        <a:defRPr sz="1197" b="0" i="0" u="none" strike="noStrike" kern="1200" baseline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t>[PROCENTOWE]</a:t>
                    </a:fld>
                    <a:endParaRPr lang="pl-PL"/>
                  </a:p>
                </c:rich>
              </c:tx>
              <c:numFmt formatCode="0.00%" sourceLinked="0"/>
              <c:spPr>
                <a:noFill/>
                <a:ln>
                  <a:noFill/>
                </a:ln>
                <a:effectLst/>
              </c:sp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>
                  <c15:layout>
                    <c:manualLayout>
                      <c:w val="0.2752995166688158"/>
                      <c:h val="0.17649510998200588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0-9CE6-4F85-B9B2-941BC564DA42}"/>
                </c:ext>
              </c:extLst>
            </c:dLbl>
            <c:dLbl>
              <c:idx val="1"/>
              <c:layout>
                <c:manualLayout>
                  <c:x val="7.6174041818348345E-2"/>
                  <c:y val="-4.3796935282025093E-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197" b="0" i="0" u="none" strike="noStrike" kern="1200" baseline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8E6E5D2C-D7FD-4276-AE8B-A97183DD7630}" type="CATEGORYNAME">
                      <a:rPr lang="en-US"/>
                      <a:pPr>
                        <a:defRPr sz="1197" b="0" i="0" u="none" strike="noStrike" kern="1200" baseline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t>[NAZWA KATEGORII]</a:t>
                    </a:fld>
                    <a:endParaRPr lang="en-US" dirty="0"/>
                  </a:p>
                  <a:p>
                    <a:pPr>
                      <a:defRPr sz="1197" b="0" i="0" u="none" strike="noStrike" kern="1200" baseline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9B3C8F22-8D5B-44CB-9432-04F92DDD9372}" type="PERCENTAGE">
                      <a:rPr lang="en-US"/>
                      <a:pPr>
                        <a:defRPr sz="1197" b="0" i="0" u="none" strike="noStrike" kern="1200" baseline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t>[PROCENTOWE]</a:t>
                    </a:fld>
                    <a:endParaRPr lang="pl-PL"/>
                  </a:p>
                </c:rich>
              </c:tx>
              <c:numFmt formatCode="0.00%" sourceLinked="0"/>
              <c:spPr>
                <a:noFill/>
                <a:ln>
                  <a:noFill/>
                </a:ln>
                <a:effectLst/>
              </c:sp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>
                  <c15:layout>
                    <c:manualLayout>
                      <c:w val="0.31488913790415002"/>
                      <c:h val="0.13465202394905618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9CE6-4F85-B9B2-941BC564DA42}"/>
                </c:ext>
              </c:extLst>
            </c:dLbl>
            <c:dLbl>
              <c:idx val="2"/>
              <c:layout>
                <c:manualLayout>
                  <c:x val="1.9674975657419314E-2"/>
                  <c:y val="4.256349441644431E-2"/>
                </c:manualLayout>
              </c:layout>
              <c:tx>
                <c:rich>
                  <a:bodyPr/>
                  <a:lstStyle/>
                  <a:p>
                    <a:fld id="{472F7624-A076-45DA-8F56-219B78278AF6}" type="CATEGORYNAME">
                      <a:rPr lang="en-US" smtClean="0"/>
                      <a:pPr/>
                      <a:t>[NAZWA KATEGORII]</a:t>
                    </a:fld>
                    <a:endParaRPr lang="en-US" baseline="0" dirty="0"/>
                  </a:p>
                  <a:p>
                    <a:r>
                      <a:rPr lang="en-US" baseline="0" dirty="0"/>
                      <a:t> </a:t>
                    </a:r>
                    <a:fld id="{D97FEFE2-8BA8-467F-A96E-1CEE064DB5E9}" type="PERCENTAGE">
                      <a:rPr lang="en-US" baseline="0"/>
                      <a:pPr/>
                      <a:t>[PROCENTOWE]</a:t>
                    </a:fld>
                    <a:endParaRPr lang="en-US" baseline="0" dirty="0"/>
                  </a:p>
                </c:rich>
              </c:tx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31055630695434933"/>
                      <c:h val="0.13228010482800234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C-9416-40A4-943F-9AEE8F612D29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l-PL"/>
              </a:p>
            </c:txPr>
            <c:dLblPos val="bestFit"/>
            <c:showLegendKey val="0"/>
            <c:showVal val="1"/>
            <c:showCatName val="1"/>
            <c:showSerName val="0"/>
            <c:showPercent val="1"/>
            <c:showBubbleSize val="0"/>
            <c:showLeaderLines val="0"/>
            <c:extLst>
              <c:ext xmlns:c15="http://schemas.microsoft.com/office/drawing/2012/chart" uri="{CE6537A1-D6FC-4f65-9D91-7224C49458BB}"/>
            </c:extLst>
          </c:dLbls>
          <c:cat>
            <c:strRef>
              <c:f>Sheet1!$B$1:$D$1</c:f>
              <c:strCache>
                <c:ptCount val="3"/>
                <c:pt idx="0">
                  <c:v>Wydatki majątkowe</c:v>
                </c:pt>
                <c:pt idx="1">
                  <c:v>Wydatki bieżące</c:v>
                </c:pt>
                <c:pt idx="2">
                  <c:v>Rozchody</c:v>
                </c:pt>
              </c:strCache>
            </c:strRef>
          </c:cat>
          <c:val>
            <c:numRef>
              <c:f>Sheet1!$B$2:$D$2</c:f>
              <c:numCache>
                <c:formatCode>General</c:formatCode>
                <c:ptCount val="3"/>
                <c:pt idx="0">
                  <c:v>46.61</c:v>
                </c:pt>
                <c:pt idx="1">
                  <c:v>302.93</c:v>
                </c:pt>
                <c:pt idx="2">
                  <c:v>11.22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9CE6-4F85-B9B2-941BC564DA42}"/>
            </c:ext>
          </c:extLst>
        </c:ser>
        <c:ser>
          <c:idx val="1"/>
          <c:order val="1"/>
          <c:tx>
            <c:strRef>
              <c:f>Sheet1!$A$3</c:f>
              <c:strCache>
                <c:ptCount val="1"/>
              </c:strCache>
            </c:strRef>
          </c:tx>
          <c:explosion val="7"/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9CE6-4F85-B9B2-941BC564DA42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4-9CE6-4F85-B9B2-941BC564DA42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B-4845-4511-A092-3D68D8355AB9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l-PL"/>
              </a:p>
            </c:txPr>
            <c:dLblPos val="bestFi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/>
            </c:extLst>
          </c:dLbls>
          <c:cat>
            <c:strRef>
              <c:f>Sheet1!$B$1:$D$1</c:f>
              <c:strCache>
                <c:ptCount val="3"/>
                <c:pt idx="0">
                  <c:v>Wydatki majątkowe</c:v>
                </c:pt>
                <c:pt idx="1">
                  <c:v>Wydatki bieżące</c:v>
                </c:pt>
                <c:pt idx="2">
                  <c:v>Rozchody</c:v>
                </c:pt>
              </c:strCache>
            </c:strRef>
          </c:cat>
          <c:val>
            <c:numRef>
              <c:f>Sheet1!$B$3:$D$3</c:f>
              <c:numCache>
                <c:formatCode>General</c:formatCode>
                <c:ptCount val="3"/>
              </c:numCache>
            </c:numRef>
          </c:val>
          <c:extLst>
            <c:ext xmlns:c16="http://schemas.microsoft.com/office/drawing/2014/chart" uri="{C3380CC4-5D6E-409C-BE32-E72D297353CC}">
              <c16:uniqueId val="{00000005-9CE6-4F85-B9B2-941BC564DA42}"/>
            </c:ext>
          </c:extLst>
        </c:ser>
        <c:dLbls>
          <c:dLblPos val="bestFit"/>
          <c:showLegendKey val="0"/>
          <c:showVal val="1"/>
          <c:showCatName val="0"/>
          <c:showSerName val="0"/>
          <c:showPercent val="0"/>
          <c:showBubbleSize val="0"/>
          <c:showLeaderLines val="0"/>
        </c:dLbls>
        <c:firstSliceAng val="0"/>
      </c:pieChart>
      <c:pieChart>
        <c:varyColors val="1"/>
        <c:ser>
          <c:idx val="2"/>
          <c:order val="2"/>
          <c:tx>
            <c:strRef>
              <c:f>Sheet1!$A$4</c:f>
              <c:strCache>
                <c:ptCount val="1"/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6-9CE6-4F85-B9B2-941BC564DA42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9CE6-4F85-B9B2-941BC564DA42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1-4845-4511-A092-3D68D8355AB9}"/>
              </c:ext>
            </c:extLst>
          </c:dPt>
          <c:cat>
            <c:strRef>
              <c:f>Sheet1!$B$1:$D$1</c:f>
              <c:strCache>
                <c:ptCount val="3"/>
                <c:pt idx="0">
                  <c:v>Wydatki majątkowe</c:v>
                </c:pt>
                <c:pt idx="1">
                  <c:v>Wydatki bieżące</c:v>
                </c:pt>
                <c:pt idx="2">
                  <c:v>Rozchody</c:v>
                </c:pt>
              </c:strCache>
            </c:strRef>
          </c:cat>
          <c:val>
            <c:numRef>
              <c:f>Sheet1!$B$4:$D$4</c:f>
              <c:numCache>
                <c:formatCode>General</c:formatCode>
                <c:ptCount val="3"/>
              </c:numCache>
            </c:numRef>
          </c:val>
          <c:extLst>
            <c:ext xmlns:c16="http://schemas.microsoft.com/office/drawing/2014/chart" uri="{C3380CC4-5D6E-409C-BE32-E72D297353CC}">
              <c16:uniqueId val="{00000008-9CE6-4F85-B9B2-941BC564DA4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</c:pieChart>
      <c:spPr>
        <a:noFill/>
        <a:ln>
          <a:noFill/>
        </a:ln>
        <a:effectLst/>
      </c:spPr>
    </c:plotArea>
    <c:plotVisOnly val="1"/>
    <c:dispBlanksAs val="zero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pl-PL"/>
    </a:p>
  </c:txPr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cs typeface="+mn-cs"/>
              </a:defRPr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cs typeface="+mn-cs"/>
              </a:defRPr>
            </a:lvl1pPr>
          </a:lstStyle>
          <a:p>
            <a:pPr>
              <a:defRPr/>
            </a:pPr>
            <a:fld id="{6B17D93B-FA10-4965-93DB-D93C73FDBCFB}" type="datetimeFigureOut">
              <a:rPr lang="pl-PL"/>
              <a:pPr>
                <a:defRPr/>
              </a:pPr>
              <a:t>27.06.2024</a:t>
            </a:fld>
            <a:endParaRPr lang="pl-PL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pl-PL" noProof="0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79450" y="4714875"/>
            <a:ext cx="5438775" cy="44672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noProof="0"/>
              <a:t>Kliknij, aby edytować style wzorca tekstu</a:t>
            </a:r>
          </a:p>
          <a:p>
            <a:pPr lvl="1"/>
            <a:r>
              <a:rPr lang="pl-PL" noProof="0"/>
              <a:t>Drugi poziom</a:t>
            </a:r>
          </a:p>
          <a:p>
            <a:pPr lvl="2"/>
            <a:r>
              <a:rPr lang="pl-PL" noProof="0"/>
              <a:t>Trzeci poziom</a:t>
            </a:r>
          </a:p>
          <a:p>
            <a:pPr lvl="3"/>
            <a:r>
              <a:rPr lang="pl-PL" noProof="0"/>
              <a:t>Czwarty poziom</a:t>
            </a:r>
          </a:p>
          <a:p>
            <a:pPr lvl="4"/>
            <a:r>
              <a:rPr lang="pl-PL" noProof="0"/>
              <a:t>Piąty poziom</a:t>
            </a:r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cs typeface="+mn-cs"/>
              </a:defRPr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49688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cs typeface="+mn-cs"/>
              </a:defRPr>
            </a:lvl1pPr>
          </a:lstStyle>
          <a:p>
            <a:pPr>
              <a:defRPr/>
            </a:pPr>
            <a:fld id="{0750D4F8-D195-4F68-86DD-C3D271F0EBB8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Symbol zastępczy obrazu slajdu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5362" name="Symbol zastępczy notatek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pl-PL" dirty="0"/>
          </a:p>
        </p:txBody>
      </p:sp>
      <p:sp>
        <p:nvSpPr>
          <p:cNvPr id="15363" name="Symbol zastępczy numeru slajdu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81F9FC7B-EBA7-4F48-9B0E-AAC9EC562CC1}" type="slidenum">
              <a:rPr lang="pl-PL" smtClean="0">
                <a:cs typeface="Arial" charset="0"/>
              </a:rPr>
              <a:pPr/>
              <a:t>1</a:t>
            </a:fld>
            <a:endParaRPr lang="pl-PL">
              <a:cs typeface="Arial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Symbol zastępczy obrazu slajd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458" name="Symbol zastępczy notatek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pl-PL" dirty="0"/>
          </a:p>
        </p:txBody>
      </p:sp>
      <p:sp>
        <p:nvSpPr>
          <p:cNvPr id="19459" name="Symbol zastępczy numeru slajdu 3"/>
          <p:cNvSpPr txBox="1">
            <a:spLocks noGrp="1"/>
          </p:cNvSpPr>
          <p:nvPr/>
        </p:nvSpPr>
        <p:spPr bwMode="auto">
          <a:xfrm>
            <a:off x="3849688" y="9428163"/>
            <a:ext cx="2946400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13FF89E0-F77A-4EA4-9DD8-52EF38F6D5FB}" type="slidenum">
              <a:rPr lang="pl-PL" sz="1200"/>
              <a:pPr algn="r"/>
              <a:t>10</a:t>
            </a:fld>
            <a:endParaRPr lang="pl-PL" sz="1200"/>
          </a:p>
        </p:txBody>
      </p:sp>
    </p:spTree>
    <p:extLst>
      <p:ext uri="{BB962C8B-B14F-4D97-AF65-F5344CB8AC3E}">
        <p14:creationId xmlns:p14="http://schemas.microsoft.com/office/powerpoint/2010/main" val="106183639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Symbol zastępczy obrazu slajd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458" name="Symbol zastępczy notatek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pl-PL" dirty="0"/>
          </a:p>
        </p:txBody>
      </p:sp>
      <p:sp>
        <p:nvSpPr>
          <p:cNvPr id="19459" name="Symbol zastępczy numeru slajdu 3"/>
          <p:cNvSpPr txBox="1">
            <a:spLocks noGrp="1"/>
          </p:cNvSpPr>
          <p:nvPr/>
        </p:nvSpPr>
        <p:spPr bwMode="auto">
          <a:xfrm>
            <a:off x="3849688" y="9428163"/>
            <a:ext cx="2946400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13FF89E0-F77A-4EA4-9DD8-52EF38F6D5FB}" type="slidenum">
              <a:rPr lang="pl-PL" sz="1200"/>
              <a:pPr algn="r"/>
              <a:t>11</a:t>
            </a:fld>
            <a:endParaRPr lang="pl-PL" sz="1200"/>
          </a:p>
        </p:txBody>
      </p:sp>
    </p:spTree>
    <p:extLst>
      <p:ext uri="{BB962C8B-B14F-4D97-AF65-F5344CB8AC3E}">
        <p14:creationId xmlns:p14="http://schemas.microsoft.com/office/powerpoint/2010/main" val="271940029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Symbol zastępczy obrazu slajd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458" name="Symbol zastępczy notatek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pl-PL" dirty="0"/>
          </a:p>
        </p:txBody>
      </p:sp>
      <p:sp>
        <p:nvSpPr>
          <p:cNvPr id="19459" name="Symbol zastępczy numeru slajdu 3"/>
          <p:cNvSpPr txBox="1">
            <a:spLocks noGrp="1"/>
          </p:cNvSpPr>
          <p:nvPr/>
        </p:nvSpPr>
        <p:spPr bwMode="auto">
          <a:xfrm>
            <a:off x="3849688" y="9428163"/>
            <a:ext cx="2946400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13FF89E0-F77A-4EA4-9DD8-52EF38F6D5FB}" type="slidenum">
              <a:rPr lang="pl-PL" sz="1200"/>
              <a:pPr algn="r"/>
              <a:t>12</a:t>
            </a:fld>
            <a:endParaRPr lang="pl-PL" sz="1200"/>
          </a:p>
        </p:txBody>
      </p:sp>
    </p:spTree>
    <p:extLst>
      <p:ext uri="{BB962C8B-B14F-4D97-AF65-F5344CB8AC3E}">
        <p14:creationId xmlns:p14="http://schemas.microsoft.com/office/powerpoint/2010/main" val="21808055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Symbol zastępczy obrazu slajd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458" name="Symbol zastępczy notatek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pl-PL" dirty="0"/>
          </a:p>
        </p:txBody>
      </p:sp>
      <p:sp>
        <p:nvSpPr>
          <p:cNvPr id="19459" name="Symbol zastępczy numeru slajdu 3"/>
          <p:cNvSpPr txBox="1">
            <a:spLocks noGrp="1"/>
          </p:cNvSpPr>
          <p:nvPr/>
        </p:nvSpPr>
        <p:spPr bwMode="auto">
          <a:xfrm>
            <a:off x="3849688" y="9428163"/>
            <a:ext cx="2946400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13FF89E0-F77A-4EA4-9DD8-52EF38F6D5FB}" type="slidenum">
              <a:rPr lang="pl-PL" sz="1200"/>
              <a:pPr algn="r"/>
              <a:t>13</a:t>
            </a:fld>
            <a:endParaRPr lang="pl-PL" sz="1200"/>
          </a:p>
        </p:txBody>
      </p:sp>
    </p:spTree>
    <p:extLst>
      <p:ext uri="{BB962C8B-B14F-4D97-AF65-F5344CB8AC3E}">
        <p14:creationId xmlns:p14="http://schemas.microsoft.com/office/powerpoint/2010/main" val="169014571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Symbol zastępczy obrazu slajd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458" name="Symbol zastępczy notatek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pl-PL"/>
          </a:p>
        </p:txBody>
      </p:sp>
      <p:sp>
        <p:nvSpPr>
          <p:cNvPr id="19459" name="Symbol zastępczy numeru slajdu 3"/>
          <p:cNvSpPr txBox="1">
            <a:spLocks noGrp="1"/>
          </p:cNvSpPr>
          <p:nvPr/>
        </p:nvSpPr>
        <p:spPr bwMode="auto">
          <a:xfrm>
            <a:off x="3849688" y="9428163"/>
            <a:ext cx="2946400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13FF89E0-F77A-4EA4-9DD8-52EF38F6D5FB}" type="slidenum">
              <a:rPr lang="pl-PL" sz="1200"/>
              <a:pPr algn="r"/>
              <a:t>14</a:t>
            </a:fld>
            <a:endParaRPr lang="pl-PL" sz="1200"/>
          </a:p>
        </p:txBody>
      </p:sp>
    </p:spTree>
    <p:extLst>
      <p:ext uri="{BB962C8B-B14F-4D97-AF65-F5344CB8AC3E}">
        <p14:creationId xmlns:p14="http://schemas.microsoft.com/office/powerpoint/2010/main" val="231498562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Symbol zastępczy obrazu slajd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458" name="Symbol zastępczy notatek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pl-PL"/>
          </a:p>
        </p:txBody>
      </p:sp>
      <p:sp>
        <p:nvSpPr>
          <p:cNvPr id="19459" name="Symbol zastępczy numeru slajdu 3"/>
          <p:cNvSpPr txBox="1">
            <a:spLocks noGrp="1"/>
          </p:cNvSpPr>
          <p:nvPr/>
        </p:nvSpPr>
        <p:spPr bwMode="auto">
          <a:xfrm>
            <a:off x="3849688" y="9428163"/>
            <a:ext cx="2946400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13FF89E0-F77A-4EA4-9DD8-52EF38F6D5FB}" type="slidenum">
              <a:rPr lang="pl-PL" sz="1200"/>
              <a:pPr algn="r"/>
              <a:t>15</a:t>
            </a:fld>
            <a:endParaRPr lang="pl-PL" sz="1200"/>
          </a:p>
        </p:txBody>
      </p:sp>
    </p:spTree>
    <p:extLst>
      <p:ext uri="{BB962C8B-B14F-4D97-AF65-F5344CB8AC3E}">
        <p14:creationId xmlns:p14="http://schemas.microsoft.com/office/powerpoint/2010/main" val="268573275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Symbol zastępczy obrazu slajd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458" name="Symbol zastępczy notatek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pl-PL"/>
          </a:p>
        </p:txBody>
      </p:sp>
      <p:sp>
        <p:nvSpPr>
          <p:cNvPr id="19459" name="Symbol zastępczy numeru slajdu 3"/>
          <p:cNvSpPr txBox="1">
            <a:spLocks noGrp="1"/>
          </p:cNvSpPr>
          <p:nvPr/>
        </p:nvSpPr>
        <p:spPr bwMode="auto">
          <a:xfrm>
            <a:off x="3849688" y="9428163"/>
            <a:ext cx="2946400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13FF89E0-F77A-4EA4-9DD8-52EF38F6D5FB}" type="slidenum">
              <a:rPr lang="pl-PL" sz="1200"/>
              <a:pPr algn="r"/>
              <a:t>16</a:t>
            </a:fld>
            <a:endParaRPr lang="pl-PL" sz="1200"/>
          </a:p>
        </p:txBody>
      </p:sp>
    </p:spTree>
    <p:extLst>
      <p:ext uri="{BB962C8B-B14F-4D97-AF65-F5344CB8AC3E}">
        <p14:creationId xmlns:p14="http://schemas.microsoft.com/office/powerpoint/2010/main" val="417154550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Symbol zastępczy obrazu slajdu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7650" name="Symbol zastępczy notatek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pl-PL" dirty="0"/>
          </a:p>
        </p:txBody>
      </p:sp>
      <p:sp>
        <p:nvSpPr>
          <p:cNvPr id="27651" name="Symbol zastępczy numeru slajdu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4F376757-EBB8-435D-BA06-C877E4570766}" type="slidenum">
              <a:rPr lang="pl-PL" smtClean="0">
                <a:cs typeface="Arial" charset="0"/>
              </a:rPr>
              <a:pPr/>
              <a:t>17</a:t>
            </a:fld>
            <a:endParaRPr lang="pl-PL"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7014984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Symbol zastępczy obrazu slajdu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7650" name="Symbol zastępczy notatek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pl-PL"/>
          </a:p>
        </p:txBody>
      </p:sp>
      <p:sp>
        <p:nvSpPr>
          <p:cNvPr id="27651" name="Symbol zastępczy numeru slajdu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4F376757-EBB8-435D-BA06-C877E4570766}" type="slidenum">
              <a:rPr lang="pl-PL" smtClean="0">
                <a:cs typeface="Arial" charset="0"/>
              </a:rPr>
              <a:pPr/>
              <a:t>18</a:t>
            </a:fld>
            <a:endParaRPr lang="pl-PL"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38270897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Symbol zastępczy obrazu slajdu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7650" name="Symbol zastępczy notatek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pl-PL"/>
          </a:p>
        </p:txBody>
      </p:sp>
      <p:sp>
        <p:nvSpPr>
          <p:cNvPr id="27651" name="Symbol zastępczy numeru slajdu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4F376757-EBB8-435D-BA06-C877E4570766}" type="slidenum">
              <a:rPr lang="pl-PL" smtClean="0">
                <a:cs typeface="Arial" charset="0"/>
              </a:rPr>
              <a:pPr/>
              <a:t>19</a:t>
            </a:fld>
            <a:endParaRPr lang="pl-PL"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3475500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Symbol zastępczy obrazu slajdu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7410" name="Symbol zastępczy notatek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pl-PL"/>
          </a:p>
        </p:txBody>
      </p:sp>
      <p:sp>
        <p:nvSpPr>
          <p:cNvPr id="17411" name="Symbol zastępczy numeru slajdu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4C5A48F1-57A5-4E7C-BE39-7A90F6E62E98}" type="slidenum">
              <a:rPr lang="pl-PL" smtClean="0">
                <a:cs typeface="Arial" charset="0"/>
              </a:rPr>
              <a:pPr/>
              <a:t>2</a:t>
            </a:fld>
            <a:endParaRPr lang="pl-PL">
              <a:cs typeface="Arial" charset="0"/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Symbol zastępczy obrazu slajdu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7650" name="Symbol zastępczy notatek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pl-PL"/>
          </a:p>
        </p:txBody>
      </p:sp>
      <p:sp>
        <p:nvSpPr>
          <p:cNvPr id="27651" name="Symbol zastępczy numeru slajdu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4F376757-EBB8-435D-BA06-C877E4570766}" type="slidenum">
              <a:rPr lang="pl-PL" smtClean="0">
                <a:cs typeface="Arial" charset="0"/>
              </a:rPr>
              <a:pPr/>
              <a:t>20</a:t>
            </a:fld>
            <a:endParaRPr lang="pl-PL"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20264650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Symbol zastępczy obrazu slajdu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7650" name="Symbol zastępczy notatek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pl-PL"/>
          </a:p>
        </p:txBody>
      </p:sp>
      <p:sp>
        <p:nvSpPr>
          <p:cNvPr id="27651" name="Symbol zastępczy numeru slajdu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4F376757-EBB8-435D-BA06-C877E4570766}" type="slidenum">
              <a:rPr lang="pl-PL" smtClean="0">
                <a:cs typeface="Arial" charset="0"/>
              </a:rPr>
              <a:pPr/>
              <a:t>21</a:t>
            </a:fld>
            <a:endParaRPr lang="pl-PL"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60353981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Symbol zastępczy obrazu slajdu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7650" name="Symbol zastępczy notatek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pl-PL"/>
          </a:p>
        </p:txBody>
      </p:sp>
      <p:sp>
        <p:nvSpPr>
          <p:cNvPr id="27651" name="Symbol zastępczy numeru slajdu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4F376757-EBB8-435D-BA06-C877E4570766}" type="slidenum">
              <a:rPr lang="pl-PL" smtClean="0">
                <a:cs typeface="Arial" charset="0"/>
              </a:rPr>
              <a:pPr/>
              <a:t>22</a:t>
            </a:fld>
            <a:endParaRPr lang="pl-PL"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58719048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Symbol zastępczy obrazu slajdu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7650" name="Symbol zastępczy notatek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pl-PL"/>
          </a:p>
        </p:txBody>
      </p:sp>
      <p:sp>
        <p:nvSpPr>
          <p:cNvPr id="27651" name="Symbol zastępczy numeru slajdu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4F376757-EBB8-435D-BA06-C877E4570766}" type="slidenum">
              <a:rPr lang="pl-PL" smtClean="0">
                <a:cs typeface="Arial" charset="0"/>
              </a:rPr>
              <a:pPr/>
              <a:t>23</a:t>
            </a:fld>
            <a:endParaRPr lang="pl-PL"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29941831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Symbol zastępczy obrazu slajdu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7650" name="Symbol zastępczy notatek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pl-PL"/>
          </a:p>
        </p:txBody>
      </p:sp>
      <p:sp>
        <p:nvSpPr>
          <p:cNvPr id="27651" name="Symbol zastępczy numeru slajdu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4F376757-EBB8-435D-BA06-C877E4570766}" type="slidenum">
              <a:rPr lang="pl-PL" smtClean="0">
                <a:cs typeface="Arial" charset="0"/>
              </a:rPr>
              <a:pPr/>
              <a:t>24</a:t>
            </a:fld>
            <a:endParaRPr lang="pl-PL"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20696926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Symbol zastępczy obrazu slajdu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7650" name="Symbol zastępczy notatek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pl-PL" dirty="0"/>
          </a:p>
        </p:txBody>
      </p:sp>
      <p:sp>
        <p:nvSpPr>
          <p:cNvPr id="27651" name="Symbol zastępczy numeru slajdu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4F376757-EBB8-435D-BA06-C877E4570766}" type="slidenum">
              <a:rPr lang="pl-PL" smtClean="0">
                <a:cs typeface="Arial" charset="0"/>
              </a:rPr>
              <a:pPr/>
              <a:t>25</a:t>
            </a:fld>
            <a:endParaRPr lang="pl-PL"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28830194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Symbol zastępczy obrazu slajdu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7650" name="Symbol zastępczy notatek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pl-PL"/>
          </a:p>
        </p:txBody>
      </p:sp>
      <p:sp>
        <p:nvSpPr>
          <p:cNvPr id="27651" name="Symbol zastępczy numeru slajdu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4F376757-EBB8-435D-BA06-C877E4570766}" type="slidenum">
              <a:rPr lang="pl-PL" smtClean="0">
                <a:cs typeface="Arial" charset="0"/>
              </a:rPr>
              <a:pPr/>
              <a:t>26</a:t>
            </a:fld>
            <a:endParaRPr lang="pl-PL"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25209645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Symbol zastępczy obrazu slajdu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7650" name="Symbol zastępczy notatek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pl-PL"/>
          </a:p>
        </p:txBody>
      </p:sp>
      <p:sp>
        <p:nvSpPr>
          <p:cNvPr id="27651" name="Symbol zastępczy numeru slajdu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4F376757-EBB8-435D-BA06-C877E4570766}" type="slidenum">
              <a:rPr lang="pl-PL" smtClean="0">
                <a:cs typeface="Arial" charset="0"/>
              </a:rPr>
              <a:pPr/>
              <a:t>27</a:t>
            </a:fld>
            <a:endParaRPr lang="pl-PL"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02641062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Symbol zastępczy obrazu slajdu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7650" name="Symbol zastępczy notatek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pl-PL"/>
          </a:p>
        </p:txBody>
      </p:sp>
      <p:sp>
        <p:nvSpPr>
          <p:cNvPr id="27651" name="Symbol zastępczy numeru slajdu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4F376757-EBB8-435D-BA06-C877E4570766}" type="slidenum">
              <a:rPr lang="pl-PL" smtClean="0">
                <a:cs typeface="Arial" charset="0"/>
              </a:rPr>
              <a:pPr/>
              <a:t>28</a:t>
            </a:fld>
            <a:endParaRPr lang="pl-PL"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67196057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Symbol zastępczy obrazu slajdu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7650" name="Symbol zastępczy notatek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pl-PL"/>
          </a:p>
        </p:txBody>
      </p:sp>
      <p:sp>
        <p:nvSpPr>
          <p:cNvPr id="27651" name="Symbol zastępczy numeru slajdu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4F376757-EBB8-435D-BA06-C877E4570766}" type="slidenum">
              <a:rPr lang="pl-PL" smtClean="0">
                <a:cs typeface="Arial" charset="0"/>
              </a:rPr>
              <a:pPr/>
              <a:t>29</a:t>
            </a:fld>
            <a:endParaRPr lang="pl-PL"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3695086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Symbol zastępczy obrazu slajdu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7410" name="Symbol zastępczy notatek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pl-PL"/>
          </a:p>
        </p:txBody>
      </p:sp>
      <p:sp>
        <p:nvSpPr>
          <p:cNvPr id="17411" name="Symbol zastępczy numeru slajdu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4C5A48F1-57A5-4E7C-BE39-7A90F6E62E98}" type="slidenum">
              <a:rPr lang="pl-PL" smtClean="0">
                <a:cs typeface="Arial" charset="0"/>
              </a:rPr>
              <a:pPr/>
              <a:t>3</a:t>
            </a:fld>
            <a:endParaRPr lang="pl-PL"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04553624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Symbol zastępczy obrazu slajdu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7650" name="Symbol zastępczy notatek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pl-PL"/>
          </a:p>
        </p:txBody>
      </p:sp>
      <p:sp>
        <p:nvSpPr>
          <p:cNvPr id="27651" name="Symbol zastępczy numeru slajdu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4F376757-EBB8-435D-BA06-C877E4570766}" type="slidenum">
              <a:rPr lang="pl-PL" smtClean="0">
                <a:cs typeface="Arial" charset="0"/>
              </a:rPr>
              <a:pPr/>
              <a:t>30</a:t>
            </a:fld>
            <a:endParaRPr lang="pl-PL"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99856188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Symbol zastępczy obrazu slajdu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7650" name="Symbol zastępczy notatek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pl-PL"/>
          </a:p>
        </p:txBody>
      </p:sp>
      <p:sp>
        <p:nvSpPr>
          <p:cNvPr id="27651" name="Symbol zastępczy numeru slajdu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4F376757-EBB8-435D-BA06-C877E4570766}" type="slidenum">
              <a:rPr lang="pl-PL" smtClean="0">
                <a:cs typeface="Arial" charset="0"/>
              </a:rPr>
              <a:pPr/>
              <a:t>31</a:t>
            </a:fld>
            <a:endParaRPr lang="pl-PL"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95500644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Symbol zastępczy obrazu slajdu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7650" name="Symbol zastępczy notatek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pl-PL"/>
          </a:p>
        </p:txBody>
      </p:sp>
      <p:sp>
        <p:nvSpPr>
          <p:cNvPr id="27651" name="Symbol zastępczy numeru slajdu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4F376757-EBB8-435D-BA06-C877E4570766}" type="slidenum">
              <a:rPr lang="pl-PL" smtClean="0">
                <a:cs typeface="Arial" charset="0"/>
              </a:rPr>
              <a:pPr/>
              <a:t>32</a:t>
            </a:fld>
            <a:endParaRPr lang="pl-PL"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54342043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Symbol zastępczy obrazu slajdu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7650" name="Symbol zastępczy notatek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pl-PL" dirty="0"/>
          </a:p>
        </p:txBody>
      </p:sp>
      <p:sp>
        <p:nvSpPr>
          <p:cNvPr id="27651" name="Symbol zastępczy numeru slajdu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4F376757-EBB8-435D-BA06-C877E4570766}" type="slidenum">
              <a:rPr lang="pl-PL" smtClean="0">
                <a:cs typeface="Arial" charset="0"/>
              </a:rPr>
              <a:pPr/>
              <a:t>33</a:t>
            </a:fld>
            <a:endParaRPr lang="pl-PL"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2684898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Symbol zastępczy obrazu slajdu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7650" name="Symbol zastępczy notatek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pl-PL"/>
          </a:p>
        </p:txBody>
      </p:sp>
      <p:sp>
        <p:nvSpPr>
          <p:cNvPr id="27651" name="Symbol zastępczy numeru slajdu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4F376757-EBB8-435D-BA06-C877E4570766}" type="slidenum">
              <a:rPr lang="pl-PL" smtClean="0">
                <a:cs typeface="Arial" charset="0"/>
              </a:rPr>
              <a:pPr/>
              <a:t>34</a:t>
            </a:fld>
            <a:endParaRPr lang="pl-PL"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78663383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Symbol zastępczy obrazu slajdu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7650" name="Symbol zastępczy notatek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pl-PL"/>
          </a:p>
        </p:txBody>
      </p:sp>
      <p:sp>
        <p:nvSpPr>
          <p:cNvPr id="27651" name="Symbol zastępczy numeru slajdu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4F376757-EBB8-435D-BA06-C877E4570766}" type="slidenum">
              <a:rPr lang="pl-PL" smtClean="0">
                <a:cs typeface="Arial" charset="0"/>
              </a:rPr>
              <a:pPr/>
              <a:t>35</a:t>
            </a:fld>
            <a:endParaRPr lang="pl-PL"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6711596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Symbol zastępczy obrazu slajdu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7410" name="Symbol zastępczy notatek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pl-PL"/>
          </a:p>
        </p:txBody>
      </p:sp>
      <p:sp>
        <p:nvSpPr>
          <p:cNvPr id="17411" name="Symbol zastępczy numeru slajdu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4C5A48F1-57A5-4E7C-BE39-7A90F6E62E98}" type="slidenum">
              <a:rPr lang="pl-PL" smtClean="0">
                <a:cs typeface="Arial" charset="0"/>
              </a:rPr>
              <a:pPr/>
              <a:t>4</a:t>
            </a:fld>
            <a:endParaRPr lang="pl-PL"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6916614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Symbol zastępczy obrazu slajd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3554" name="Symbol zastępczy notatek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pl-PL" dirty="0"/>
          </a:p>
        </p:txBody>
      </p:sp>
      <p:sp>
        <p:nvSpPr>
          <p:cNvPr id="23555" name="Symbol zastępczy numeru slajdu 3"/>
          <p:cNvSpPr txBox="1">
            <a:spLocks noGrp="1"/>
          </p:cNvSpPr>
          <p:nvPr/>
        </p:nvSpPr>
        <p:spPr bwMode="auto">
          <a:xfrm>
            <a:off x="3849688" y="9428163"/>
            <a:ext cx="2946400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EB747517-D1B4-4436-8949-6F27428DF1DA}" type="slidenum">
              <a:rPr lang="pl-PL" sz="1200"/>
              <a:pPr algn="r"/>
              <a:t>5</a:t>
            </a:fld>
            <a:endParaRPr lang="pl-PL" sz="120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Symbol zastępczy obrazu slajd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458" name="Symbol zastępczy notatek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pl-PL" dirty="0"/>
          </a:p>
        </p:txBody>
      </p:sp>
      <p:sp>
        <p:nvSpPr>
          <p:cNvPr id="19459" name="Symbol zastępczy numeru slajdu 3"/>
          <p:cNvSpPr txBox="1">
            <a:spLocks noGrp="1"/>
          </p:cNvSpPr>
          <p:nvPr/>
        </p:nvSpPr>
        <p:spPr bwMode="auto">
          <a:xfrm>
            <a:off x="3849688" y="9428163"/>
            <a:ext cx="2946400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13FF89E0-F77A-4EA4-9DD8-52EF38F6D5FB}" type="slidenum">
              <a:rPr lang="pl-PL" sz="1200"/>
              <a:pPr algn="r"/>
              <a:t>6</a:t>
            </a:fld>
            <a:endParaRPr lang="pl-PL" sz="1200"/>
          </a:p>
        </p:txBody>
      </p:sp>
    </p:spTree>
    <p:extLst>
      <p:ext uri="{BB962C8B-B14F-4D97-AF65-F5344CB8AC3E}">
        <p14:creationId xmlns:p14="http://schemas.microsoft.com/office/powerpoint/2010/main" val="332269421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Symbol zastępczy obrazu slajd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458" name="Symbol zastępczy notatek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pl-PL" dirty="0"/>
          </a:p>
        </p:txBody>
      </p:sp>
      <p:sp>
        <p:nvSpPr>
          <p:cNvPr id="19459" name="Symbol zastępczy numeru slajdu 3"/>
          <p:cNvSpPr txBox="1">
            <a:spLocks noGrp="1"/>
          </p:cNvSpPr>
          <p:nvPr/>
        </p:nvSpPr>
        <p:spPr bwMode="auto">
          <a:xfrm>
            <a:off x="3849688" y="9428163"/>
            <a:ext cx="2946400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13FF89E0-F77A-4EA4-9DD8-52EF38F6D5FB}" type="slidenum">
              <a:rPr lang="pl-PL" sz="1200"/>
              <a:pPr algn="r"/>
              <a:t>7</a:t>
            </a:fld>
            <a:endParaRPr lang="pl-PL" sz="1200"/>
          </a:p>
        </p:txBody>
      </p:sp>
    </p:spTree>
    <p:extLst>
      <p:ext uri="{BB962C8B-B14F-4D97-AF65-F5344CB8AC3E}">
        <p14:creationId xmlns:p14="http://schemas.microsoft.com/office/powerpoint/2010/main" val="57540546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Symbol zastępczy obrazu slajd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458" name="Symbol zastępczy notatek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pl-PL" dirty="0"/>
          </a:p>
        </p:txBody>
      </p:sp>
      <p:sp>
        <p:nvSpPr>
          <p:cNvPr id="19459" name="Symbol zastępczy numeru slajdu 3"/>
          <p:cNvSpPr txBox="1">
            <a:spLocks noGrp="1"/>
          </p:cNvSpPr>
          <p:nvPr/>
        </p:nvSpPr>
        <p:spPr bwMode="auto">
          <a:xfrm>
            <a:off x="3849688" y="9428163"/>
            <a:ext cx="2946400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13FF89E0-F77A-4EA4-9DD8-52EF38F6D5FB}" type="slidenum">
              <a:rPr lang="pl-PL" sz="1200"/>
              <a:pPr algn="r"/>
              <a:t>8</a:t>
            </a:fld>
            <a:endParaRPr lang="pl-PL" sz="1200"/>
          </a:p>
        </p:txBody>
      </p:sp>
    </p:spTree>
    <p:extLst>
      <p:ext uri="{BB962C8B-B14F-4D97-AF65-F5344CB8AC3E}">
        <p14:creationId xmlns:p14="http://schemas.microsoft.com/office/powerpoint/2010/main" val="293426384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Symbol zastępczy obrazu slajd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458" name="Symbol zastępczy notatek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pl-PL" dirty="0"/>
          </a:p>
        </p:txBody>
      </p:sp>
      <p:sp>
        <p:nvSpPr>
          <p:cNvPr id="19459" name="Symbol zastępczy numeru slajdu 3"/>
          <p:cNvSpPr txBox="1">
            <a:spLocks noGrp="1"/>
          </p:cNvSpPr>
          <p:nvPr/>
        </p:nvSpPr>
        <p:spPr bwMode="auto">
          <a:xfrm>
            <a:off x="3849688" y="9428163"/>
            <a:ext cx="2946400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13FF89E0-F77A-4EA4-9DD8-52EF38F6D5FB}" type="slidenum">
              <a:rPr lang="pl-PL" sz="1200"/>
              <a:pPr algn="r"/>
              <a:t>9</a:t>
            </a:fld>
            <a:endParaRPr lang="pl-PL" sz="1200"/>
          </a:p>
        </p:txBody>
      </p:sp>
    </p:spTree>
    <p:extLst>
      <p:ext uri="{BB962C8B-B14F-4D97-AF65-F5344CB8AC3E}">
        <p14:creationId xmlns:p14="http://schemas.microsoft.com/office/powerpoint/2010/main" val="54198230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pl-PL"/>
              <a:t>Kliknij, aby edytować styl wzorca podtytułu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3C8FF08-A324-4B82-B256-F8317FCEEA83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40C14D9-D32C-4D8F-AB1B-892639DAA5F0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C39345A-32D8-4F25-8522-3E4DD34450AA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ADA5BED-B1E4-40B2-9980-B0071A8D2076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7D17E53-C71C-43BC-B573-2EFDEB46C5FD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E4D39FA-CFF4-492E-8064-D6A525C0F0BE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E70C63A-3A38-44B3-AB9D-1A136347F20D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920B48C-BEDA-4FDC-86A3-4726EB622181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C4F3F5A-31E8-46E2-A026-C0342346C250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D23F57C-C527-47DF-8172-95933404596A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pl-PL" noProof="0"/>
              <a:t>Kliknij ikonę, aby dodać obraz</a:t>
            </a:r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FD21B4E-887D-413D-A523-8E8089FC45FE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l-PL"/>
              <a:t>Kliknij, aby edytować styl wzorca tytułu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cs typeface="+mn-cs"/>
              </a:defRPr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cs typeface="+mn-cs"/>
              </a:defRPr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cs typeface="+mn-cs"/>
              </a:defRPr>
            </a:lvl1pPr>
          </a:lstStyle>
          <a:p>
            <a:pPr>
              <a:defRPr/>
            </a:pPr>
            <a:fld id="{1626E586-0FB8-4220-AE1E-3BCE4F828FF7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58" r:id="rId2"/>
    <p:sldLayoutId id="2147483657" r:id="rId3"/>
    <p:sldLayoutId id="2147483656" r:id="rId4"/>
    <p:sldLayoutId id="2147483655" r:id="rId5"/>
    <p:sldLayoutId id="2147483654" r:id="rId6"/>
    <p:sldLayoutId id="2147483653" r:id="rId7"/>
    <p:sldLayoutId id="2147483652" r:id="rId8"/>
    <p:sldLayoutId id="2147483651" r:id="rId9"/>
    <p:sldLayoutId id="2147483650" r:id="rId10"/>
    <p:sldLayoutId id="214748364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svg"/><Relationship Id="rId5" Type="http://schemas.openxmlformats.org/officeDocument/2006/relationships/image" Target="../media/image15.png"/><Relationship Id="rId4" Type="http://schemas.openxmlformats.org/officeDocument/2006/relationships/image" Target="../media/image2.jpe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svg"/><Relationship Id="rId3" Type="http://schemas.openxmlformats.org/officeDocument/2006/relationships/image" Target="../media/image1.jpeg"/><Relationship Id="rId7" Type="http://schemas.openxmlformats.org/officeDocument/2006/relationships/image" Target="../media/image19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svg"/><Relationship Id="rId5" Type="http://schemas.openxmlformats.org/officeDocument/2006/relationships/image" Target="../media/image17.png"/><Relationship Id="rId4" Type="http://schemas.openxmlformats.org/officeDocument/2006/relationships/image" Target="../media/image2.jpe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svg"/><Relationship Id="rId3" Type="http://schemas.openxmlformats.org/officeDocument/2006/relationships/image" Target="../media/image1.jpeg"/><Relationship Id="rId7" Type="http://schemas.openxmlformats.org/officeDocument/2006/relationships/image" Target="../media/image2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svg"/><Relationship Id="rId5" Type="http://schemas.openxmlformats.org/officeDocument/2006/relationships/image" Target="../media/image21.png"/><Relationship Id="rId4" Type="http://schemas.openxmlformats.org/officeDocument/2006/relationships/image" Target="../media/image2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6.svg"/><Relationship Id="rId5" Type="http://schemas.openxmlformats.org/officeDocument/2006/relationships/image" Target="../media/image25.png"/><Relationship Id="rId4" Type="http://schemas.openxmlformats.org/officeDocument/2006/relationships/image" Target="../media/image2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7.jpeg"/><Relationship Id="rId4" Type="http://schemas.openxmlformats.org/officeDocument/2006/relationships/image" Target="../media/image2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8.jpeg"/><Relationship Id="rId4" Type="http://schemas.openxmlformats.org/officeDocument/2006/relationships/image" Target="../media/image2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9.jpeg"/><Relationship Id="rId4" Type="http://schemas.openxmlformats.org/officeDocument/2006/relationships/image" Target="../media/image2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0.jpeg"/><Relationship Id="rId4" Type="http://schemas.openxmlformats.org/officeDocument/2006/relationships/image" Target="../media/image2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1.JPG"/><Relationship Id="rId4" Type="http://schemas.openxmlformats.org/officeDocument/2006/relationships/image" Target="../media/image2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2.jpg"/><Relationship Id="rId4" Type="http://schemas.openxmlformats.org/officeDocument/2006/relationships/image" Target="../media/image2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3.jpg"/><Relationship Id="rId4" Type="http://schemas.openxmlformats.org/officeDocument/2006/relationships/image" Target="../media/image2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4.jpg"/><Relationship Id="rId4" Type="http://schemas.openxmlformats.org/officeDocument/2006/relationships/image" Target="../media/image2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5.jpeg"/><Relationship Id="rId4" Type="http://schemas.openxmlformats.org/officeDocument/2006/relationships/image" Target="../media/image2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6.jpg"/><Relationship Id="rId4" Type="http://schemas.openxmlformats.org/officeDocument/2006/relationships/image" Target="../media/image2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7.jpeg"/><Relationship Id="rId4" Type="http://schemas.openxmlformats.org/officeDocument/2006/relationships/image" Target="../media/image2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8.jpeg"/><Relationship Id="rId4" Type="http://schemas.openxmlformats.org/officeDocument/2006/relationships/image" Target="../media/image2.jpe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9.jpeg"/><Relationship Id="rId4" Type="http://schemas.openxmlformats.org/officeDocument/2006/relationships/image" Target="../media/image2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0.jpeg"/><Relationship Id="rId4" Type="http://schemas.openxmlformats.org/officeDocument/2006/relationships/image" Target="../media/image2.jpe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1.jpeg"/><Relationship Id="rId4" Type="http://schemas.openxmlformats.org/officeDocument/2006/relationships/image" Target="../media/image2.jpe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2.jpeg"/><Relationship Id="rId4" Type="http://schemas.openxmlformats.org/officeDocument/2006/relationships/image" Target="../media/image2.jpe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3.jpeg"/><Relationship Id="rId4" Type="http://schemas.openxmlformats.org/officeDocument/2006/relationships/image" Target="../media/image2.jpe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4.jpeg"/><Relationship Id="rId4" Type="http://schemas.openxmlformats.org/officeDocument/2006/relationships/image" Target="../media/image2.jpe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5" Type="http://schemas.openxmlformats.org/officeDocument/2006/relationships/chart" Target="../charts/chart1.xml"/><Relationship Id="rId4" Type="http://schemas.openxmlformats.org/officeDocument/2006/relationships/image" Target="../media/image2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svg"/><Relationship Id="rId3" Type="http://schemas.openxmlformats.org/officeDocument/2006/relationships/image" Target="../media/image1.jpe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svg"/><Relationship Id="rId5" Type="http://schemas.openxmlformats.org/officeDocument/2006/relationships/image" Target="../media/image3.png"/><Relationship Id="rId4" Type="http://schemas.openxmlformats.org/officeDocument/2006/relationships/image" Target="../media/image2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svg"/><Relationship Id="rId3" Type="http://schemas.openxmlformats.org/officeDocument/2006/relationships/image" Target="../media/image1.jpe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svg"/><Relationship Id="rId5" Type="http://schemas.openxmlformats.org/officeDocument/2006/relationships/image" Target="../media/image7.png"/><Relationship Id="rId4" Type="http://schemas.openxmlformats.org/officeDocument/2006/relationships/image" Target="../media/image2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svg"/><Relationship Id="rId3" Type="http://schemas.openxmlformats.org/officeDocument/2006/relationships/image" Target="../media/image1.jpeg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svg"/><Relationship Id="rId5" Type="http://schemas.openxmlformats.org/officeDocument/2006/relationships/image" Target="../media/image11.png"/><Relationship Id="rId4" Type="http://schemas.openxmlformats.org/officeDocument/2006/relationships/image" Target="../media/image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7" name="Picture 4" descr="szara_fala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115888"/>
            <a:ext cx="9144000" cy="433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38" name="pole tekstowe 10"/>
          <p:cNvSpPr txBox="1">
            <a:spLocks noChangeArrowheads="1"/>
          </p:cNvSpPr>
          <p:nvPr/>
        </p:nvSpPr>
        <p:spPr bwMode="auto">
          <a:xfrm>
            <a:off x="8459788" y="6381750"/>
            <a:ext cx="360362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endParaRPr lang="pl-PL" sz="1200"/>
          </a:p>
        </p:txBody>
      </p:sp>
      <p:pic>
        <p:nvPicPr>
          <p:cNvPr id="14339" name="Picture 4" descr="szara_fala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5732463"/>
            <a:ext cx="9144000" cy="433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0" name="Obraz 8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88938" y="6180138"/>
            <a:ext cx="1519237" cy="417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41" name="pole tekstowe 11"/>
          <p:cNvSpPr txBox="1">
            <a:spLocks noChangeArrowheads="1"/>
          </p:cNvSpPr>
          <p:nvPr/>
        </p:nvSpPr>
        <p:spPr bwMode="auto">
          <a:xfrm>
            <a:off x="4500563" y="6432550"/>
            <a:ext cx="1519237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pl-PL" sz="900" b="1">
                <a:solidFill>
                  <a:srgbClr val="2D3257"/>
                </a:solidFill>
              </a:rPr>
              <a:t>www.kedzierzynkozle.pl	</a:t>
            </a:r>
            <a:endParaRPr lang="pl-PL" sz="900"/>
          </a:p>
        </p:txBody>
      </p:sp>
      <p:sp>
        <p:nvSpPr>
          <p:cNvPr id="14342" name="Text Box 8"/>
          <p:cNvSpPr txBox="1">
            <a:spLocks noChangeArrowheads="1"/>
          </p:cNvSpPr>
          <p:nvPr/>
        </p:nvSpPr>
        <p:spPr bwMode="auto">
          <a:xfrm>
            <a:off x="971600" y="1844824"/>
            <a:ext cx="7200801" cy="24826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0" hangingPunct="0">
              <a:lnSpc>
                <a:spcPct val="150000"/>
              </a:lnSpc>
            </a:pPr>
            <a:r>
              <a:rPr lang="pl-PL" altLang="pl-PL" sz="3600" b="1" dirty="0">
                <a:solidFill>
                  <a:srgbClr val="002060"/>
                </a:solidFill>
                <a:latin typeface="+mn-lt"/>
                <a:cs typeface="Calibri" panose="020F0502020204030204" pitchFamily="34" charset="0"/>
              </a:rPr>
              <a:t>WYKONANIE BUDŻETU </a:t>
            </a:r>
          </a:p>
          <a:p>
            <a:pPr algn="ctr" eaLnBrk="0" hangingPunct="0">
              <a:lnSpc>
                <a:spcPct val="150000"/>
              </a:lnSpc>
            </a:pPr>
            <a:r>
              <a:rPr lang="pl-PL" altLang="pl-PL" sz="3600" b="1" dirty="0">
                <a:solidFill>
                  <a:srgbClr val="002060"/>
                </a:solidFill>
                <a:latin typeface="+mn-lt"/>
                <a:cs typeface="Calibri" panose="020F0502020204030204" pitchFamily="34" charset="0"/>
              </a:rPr>
              <a:t>MIASTA KĘDZIERZYN-KOŹLE </a:t>
            </a:r>
            <a:br>
              <a:rPr lang="pl-PL" altLang="pl-PL" sz="3600" b="1" dirty="0">
                <a:solidFill>
                  <a:srgbClr val="002060"/>
                </a:solidFill>
                <a:latin typeface="+mn-lt"/>
                <a:cs typeface="Calibri" panose="020F0502020204030204" pitchFamily="34" charset="0"/>
              </a:rPr>
            </a:br>
            <a:r>
              <a:rPr lang="pl-PL" altLang="pl-PL" sz="3600" b="1" dirty="0">
                <a:solidFill>
                  <a:srgbClr val="002060"/>
                </a:solidFill>
                <a:latin typeface="+mn-lt"/>
                <a:cs typeface="Calibri" panose="020F0502020204030204" pitchFamily="34" charset="0"/>
              </a:rPr>
              <a:t>ZA ROK 2023</a:t>
            </a:r>
            <a:endParaRPr lang="pl-PL" sz="3600" b="1" dirty="0">
              <a:solidFill>
                <a:srgbClr val="002060"/>
              </a:solidFill>
              <a:latin typeface="+mn-lt"/>
              <a:cs typeface="Calibri" panose="020F0502020204030204" pitchFamily="34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3" name="Picture 4" descr="szara_fala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549275"/>
            <a:ext cx="9144000" cy="43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6" name="Picture 4" descr="szara_fala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5732463"/>
            <a:ext cx="9144000" cy="433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7" name="Obraz 9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88938" y="6180138"/>
            <a:ext cx="1519237" cy="417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438" name="pole tekstowe 11"/>
          <p:cNvSpPr txBox="1">
            <a:spLocks noChangeArrowheads="1"/>
          </p:cNvSpPr>
          <p:nvPr/>
        </p:nvSpPr>
        <p:spPr bwMode="auto">
          <a:xfrm>
            <a:off x="4500563" y="6432550"/>
            <a:ext cx="1519237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pl-PL" sz="900" b="1" dirty="0">
                <a:solidFill>
                  <a:srgbClr val="2D3257"/>
                </a:solidFill>
              </a:rPr>
              <a:t>www.kedzierzynkozle.pl	</a:t>
            </a:r>
            <a:endParaRPr lang="pl-PL" sz="900" dirty="0"/>
          </a:p>
        </p:txBody>
      </p:sp>
      <p:sp>
        <p:nvSpPr>
          <p:cNvPr id="18439" name="pole tekstowe 13"/>
          <p:cNvSpPr txBox="1">
            <a:spLocks noChangeArrowheads="1"/>
          </p:cNvSpPr>
          <p:nvPr/>
        </p:nvSpPr>
        <p:spPr bwMode="auto">
          <a:xfrm>
            <a:off x="8388424" y="6423025"/>
            <a:ext cx="504751" cy="2308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pl-PL" sz="900" dirty="0">
                <a:solidFill>
                  <a:srgbClr val="2D3257"/>
                </a:solidFill>
              </a:rPr>
              <a:t>10/34</a:t>
            </a:r>
            <a:endParaRPr lang="pl-PL" sz="900" dirty="0"/>
          </a:p>
        </p:txBody>
      </p:sp>
      <p:sp>
        <p:nvSpPr>
          <p:cNvPr id="13" name="Text Box 6">
            <a:extLst>
              <a:ext uri="{FF2B5EF4-FFF2-40B4-BE49-F238E27FC236}">
                <a16:creationId xmlns:a16="http://schemas.microsoft.com/office/drawing/2014/main" id="{0FC64DF2-6F4D-43DB-8CF1-9F629C186D9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51919" y="254048"/>
            <a:ext cx="4896545" cy="3200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r">
              <a:lnSpc>
                <a:spcPct val="150000"/>
              </a:lnSpc>
              <a:defRPr/>
            </a:pPr>
            <a:r>
              <a:rPr lang="pl-PL" sz="1100" dirty="0">
                <a:latin typeface="Calibri" panose="020F0502020204030204" pitchFamily="34" charset="0"/>
                <a:cs typeface="Calibri" panose="020F0502020204030204" pitchFamily="34" charset="0"/>
              </a:rPr>
              <a:t>WYKONANIE BUDŻETU MIASTA KĘDZIERZYN-KOŹLE ZA ROK 2023</a:t>
            </a:r>
          </a:p>
        </p:txBody>
      </p:sp>
      <p:cxnSp>
        <p:nvCxnSpPr>
          <p:cNvPr id="14" name="Łącznik prosty 13">
            <a:extLst>
              <a:ext uri="{FF2B5EF4-FFF2-40B4-BE49-F238E27FC236}">
                <a16:creationId xmlns:a16="http://schemas.microsoft.com/office/drawing/2014/main" id="{14BC9F32-032F-4FCB-A74D-1B09BB05C45F}"/>
              </a:ext>
            </a:extLst>
          </p:cNvPr>
          <p:cNvCxnSpPr>
            <a:cxnSpLocks/>
          </p:cNvCxnSpPr>
          <p:nvPr/>
        </p:nvCxnSpPr>
        <p:spPr>
          <a:xfrm>
            <a:off x="5792955" y="3401871"/>
            <a:ext cx="2736999" cy="0"/>
          </a:xfrm>
          <a:prstGeom prst="line">
            <a:avLst/>
          </a:prstGeom>
          <a:ln w="25400">
            <a:solidFill>
              <a:srgbClr val="02941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pole tekstowe 1">
            <a:extLst>
              <a:ext uri="{FF2B5EF4-FFF2-40B4-BE49-F238E27FC236}">
                <a16:creationId xmlns:a16="http://schemas.microsoft.com/office/drawing/2014/main" id="{1B530B2F-9DDC-EC82-017D-8473BF75C4A9}"/>
              </a:ext>
            </a:extLst>
          </p:cNvPr>
          <p:cNvSpPr txBox="1"/>
          <p:nvPr/>
        </p:nvSpPr>
        <p:spPr>
          <a:xfrm>
            <a:off x="4932040" y="2825807"/>
            <a:ext cx="445882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1600" dirty="0">
                <a:solidFill>
                  <a:srgbClr val="C00000"/>
                </a:solidFill>
              </a:rPr>
              <a:t>WYPŁATA ODSZKODOWAŃ</a:t>
            </a:r>
          </a:p>
          <a:p>
            <a:pPr algn="ctr"/>
            <a:r>
              <a:rPr lang="pl-PL" sz="1600" dirty="0">
                <a:solidFill>
                  <a:srgbClr val="C00000"/>
                </a:solidFill>
              </a:rPr>
              <a:t>ZA PRZEJĘTE GRUNTY</a:t>
            </a:r>
          </a:p>
        </p:txBody>
      </p:sp>
      <p:sp>
        <p:nvSpPr>
          <p:cNvPr id="26" name="pole tekstowe 25">
            <a:extLst>
              <a:ext uri="{FF2B5EF4-FFF2-40B4-BE49-F238E27FC236}">
                <a16:creationId xmlns:a16="http://schemas.microsoft.com/office/drawing/2014/main" id="{4706ED99-9DDD-EB2D-C5C5-2A4ACF993842}"/>
              </a:ext>
            </a:extLst>
          </p:cNvPr>
          <p:cNvSpPr txBox="1"/>
          <p:nvPr/>
        </p:nvSpPr>
        <p:spPr>
          <a:xfrm>
            <a:off x="939927" y="3846240"/>
            <a:ext cx="726678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900" dirty="0"/>
              <a:t>2020</a:t>
            </a:r>
          </a:p>
        </p:txBody>
      </p:sp>
      <p:sp>
        <p:nvSpPr>
          <p:cNvPr id="27" name="pole tekstowe 26">
            <a:extLst>
              <a:ext uri="{FF2B5EF4-FFF2-40B4-BE49-F238E27FC236}">
                <a16:creationId xmlns:a16="http://schemas.microsoft.com/office/drawing/2014/main" id="{C0B56125-95D4-87FF-51D6-42340E8301C9}"/>
              </a:ext>
            </a:extLst>
          </p:cNvPr>
          <p:cNvSpPr txBox="1"/>
          <p:nvPr/>
        </p:nvSpPr>
        <p:spPr>
          <a:xfrm>
            <a:off x="2117130" y="3840763"/>
            <a:ext cx="726678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900" dirty="0"/>
              <a:t>2021</a:t>
            </a:r>
          </a:p>
        </p:txBody>
      </p:sp>
      <p:sp>
        <p:nvSpPr>
          <p:cNvPr id="28" name="pole tekstowe 27">
            <a:extLst>
              <a:ext uri="{FF2B5EF4-FFF2-40B4-BE49-F238E27FC236}">
                <a16:creationId xmlns:a16="http://schemas.microsoft.com/office/drawing/2014/main" id="{0FC0E2E4-15BE-8D41-0C41-419A041996FE}"/>
              </a:ext>
            </a:extLst>
          </p:cNvPr>
          <p:cNvSpPr txBox="1"/>
          <p:nvPr/>
        </p:nvSpPr>
        <p:spPr>
          <a:xfrm>
            <a:off x="2988468" y="3846240"/>
            <a:ext cx="1367508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900" dirty="0"/>
              <a:t>2022 </a:t>
            </a:r>
          </a:p>
        </p:txBody>
      </p:sp>
      <p:sp>
        <p:nvSpPr>
          <p:cNvPr id="29" name="pole tekstowe 28">
            <a:extLst>
              <a:ext uri="{FF2B5EF4-FFF2-40B4-BE49-F238E27FC236}">
                <a16:creationId xmlns:a16="http://schemas.microsoft.com/office/drawing/2014/main" id="{4F97BF05-74C2-88C8-A8E3-32D078C7F85C}"/>
              </a:ext>
            </a:extLst>
          </p:cNvPr>
          <p:cNvSpPr txBox="1"/>
          <p:nvPr/>
        </p:nvSpPr>
        <p:spPr>
          <a:xfrm>
            <a:off x="4493394" y="3846240"/>
            <a:ext cx="726678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900" dirty="0"/>
              <a:t>2023 </a:t>
            </a:r>
          </a:p>
        </p:txBody>
      </p:sp>
      <p:sp>
        <p:nvSpPr>
          <p:cNvPr id="30" name="pole tekstowe 29">
            <a:extLst>
              <a:ext uri="{FF2B5EF4-FFF2-40B4-BE49-F238E27FC236}">
                <a16:creationId xmlns:a16="http://schemas.microsoft.com/office/drawing/2014/main" id="{5A89D78E-1AFA-872C-6470-251F97E9BD5F}"/>
              </a:ext>
            </a:extLst>
          </p:cNvPr>
          <p:cNvSpPr txBox="1"/>
          <p:nvPr/>
        </p:nvSpPr>
        <p:spPr>
          <a:xfrm>
            <a:off x="3101918" y="3414192"/>
            <a:ext cx="1110042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900" dirty="0"/>
              <a:t>233 449,59 zł</a:t>
            </a:r>
          </a:p>
        </p:txBody>
      </p:sp>
      <p:sp>
        <p:nvSpPr>
          <p:cNvPr id="31" name="pole tekstowe 30">
            <a:extLst>
              <a:ext uri="{FF2B5EF4-FFF2-40B4-BE49-F238E27FC236}">
                <a16:creationId xmlns:a16="http://schemas.microsoft.com/office/drawing/2014/main" id="{610E858B-7121-8DDD-661E-0549240BF555}"/>
              </a:ext>
            </a:extLst>
          </p:cNvPr>
          <p:cNvSpPr txBox="1"/>
          <p:nvPr/>
        </p:nvSpPr>
        <p:spPr>
          <a:xfrm>
            <a:off x="4283968" y="3198168"/>
            <a:ext cx="1152128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900" dirty="0"/>
              <a:t>423 960,91 zł</a:t>
            </a:r>
          </a:p>
        </p:txBody>
      </p:sp>
      <p:sp>
        <p:nvSpPr>
          <p:cNvPr id="18434" name="pole tekstowe 18433">
            <a:extLst>
              <a:ext uri="{FF2B5EF4-FFF2-40B4-BE49-F238E27FC236}">
                <a16:creationId xmlns:a16="http://schemas.microsoft.com/office/drawing/2014/main" id="{39326824-B4F6-FFDC-244D-B62CC7501914}"/>
              </a:ext>
            </a:extLst>
          </p:cNvPr>
          <p:cNvSpPr txBox="1"/>
          <p:nvPr/>
        </p:nvSpPr>
        <p:spPr>
          <a:xfrm>
            <a:off x="727202" y="2627979"/>
            <a:ext cx="1152128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900" dirty="0"/>
              <a:t>1 040 000,00 zł</a:t>
            </a:r>
          </a:p>
        </p:txBody>
      </p:sp>
      <p:sp>
        <p:nvSpPr>
          <p:cNvPr id="18435" name="pole tekstowe 18434">
            <a:extLst>
              <a:ext uri="{FF2B5EF4-FFF2-40B4-BE49-F238E27FC236}">
                <a16:creationId xmlns:a16="http://schemas.microsoft.com/office/drawing/2014/main" id="{2D685285-4BF0-7EE1-B1BC-5EE41A97BD0C}"/>
              </a:ext>
            </a:extLst>
          </p:cNvPr>
          <p:cNvSpPr txBox="1"/>
          <p:nvPr/>
        </p:nvSpPr>
        <p:spPr>
          <a:xfrm>
            <a:off x="1979712" y="3356992"/>
            <a:ext cx="100875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900" dirty="0"/>
              <a:t>288 488,25 zł</a:t>
            </a:r>
          </a:p>
        </p:txBody>
      </p:sp>
      <p:pic>
        <p:nvPicPr>
          <p:cNvPr id="23" name="Grafika 22">
            <a:extLst>
              <a:ext uri="{FF2B5EF4-FFF2-40B4-BE49-F238E27FC236}">
                <a16:creationId xmlns:a16="http://schemas.microsoft.com/office/drawing/2014/main" id="{FF821FA9-E0B5-9471-3D97-DB9C60656AE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668217" y="2888035"/>
            <a:ext cx="4824867" cy="9756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117217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3" name="Picture 4" descr="szara_fala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549275"/>
            <a:ext cx="9144000" cy="43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6" name="Picture 4" descr="szara_fala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5732463"/>
            <a:ext cx="9144000" cy="433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7" name="Obraz 9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88938" y="6180138"/>
            <a:ext cx="1519237" cy="417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438" name="pole tekstowe 11"/>
          <p:cNvSpPr txBox="1">
            <a:spLocks noChangeArrowheads="1"/>
          </p:cNvSpPr>
          <p:nvPr/>
        </p:nvSpPr>
        <p:spPr bwMode="auto">
          <a:xfrm>
            <a:off x="4500563" y="6432550"/>
            <a:ext cx="1519237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pl-PL" sz="900" b="1" dirty="0">
                <a:solidFill>
                  <a:srgbClr val="2D3257"/>
                </a:solidFill>
              </a:rPr>
              <a:t>www.kedzierzynkozle.pl	</a:t>
            </a:r>
            <a:endParaRPr lang="pl-PL" sz="900" dirty="0"/>
          </a:p>
        </p:txBody>
      </p:sp>
      <p:sp>
        <p:nvSpPr>
          <p:cNvPr id="18439" name="pole tekstowe 13"/>
          <p:cNvSpPr txBox="1">
            <a:spLocks noChangeArrowheads="1"/>
          </p:cNvSpPr>
          <p:nvPr/>
        </p:nvSpPr>
        <p:spPr bwMode="auto">
          <a:xfrm>
            <a:off x="8388424" y="6423025"/>
            <a:ext cx="504751" cy="2308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pl-PL" sz="900" dirty="0">
                <a:solidFill>
                  <a:srgbClr val="2D3257"/>
                </a:solidFill>
              </a:rPr>
              <a:t>11/34</a:t>
            </a:r>
            <a:endParaRPr lang="pl-PL" sz="900" dirty="0"/>
          </a:p>
        </p:txBody>
      </p:sp>
      <p:sp>
        <p:nvSpPr>
          <p:cNvPr id="13" name="Text Box 6">
            <a:extLst>
              <a:ext uri="{FF2B5EF4-FFF2-40B4-BE49-F238E27FC236}">
                <a16:creationId xmlns:a16="http://schemas.microsoft.com/office/drawing/2014/main" id="{0FC64DF2-6F4D-43DB-8CF1-9F629C186D9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51919" y="254048"/>
            <a:ext cx="4896545" cy="3200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r">
              <a:lnSpc>
                <a:spcPct val="150000"/>
              </a:lnSpc>
              <a:defRPr/>
            </a:pPr>
            <a:r>
              <a:rPr lang="pl-PL" sz="1100" dirty="0">
                <a:latin typeface="Calibri" panose="020F0502020204030204" pitchFamily="34" charset="0"/>
                <a:cs typeface="Calibri" panose="020F0502020204030204" pitchFamily="34" charset="0"/>
              </a:rPr>
              <a:t>WYKONANIE BUDŻETU MIASTA KĘDZIERZYN-KOŹLE ZA ROK 2023</a:t>
            </a:r>
          </a:p>
        </p:txBody>
      </p:sp>
      <p:cxnSp>
        <p:nvCxnSpPr>
          <p:cNvPr id="15" name="Łącznik prosty 14">
            <a:extLst>
              <a:ext uri="{FF2B5EF4-FFF2-40B4-BE49-F238E27FC236}">
                <a16:creationId xmlns:a16="http://schemas.microsoft.com/office/drawing/2014/main" id="{4488C1B5-3073-4ED1-8AE3-DF8E8EC75FA0}"/>
              </a:ext>
            </a:extLst>
          </p:cNvPr>
          <p:cNvCxnSpPr>
            <a:cxnSpLocks/>
          </p:cNvCxnSpPr>
          <p:nvPr/>
        </p:nvCxnSpPr>
        <p:spPr>
          <a:xfrm>
            <a:off x="5943451" y="2564904"/>
            <a:ext cx="2666211" cy="0"/>
          </a:xfrm>
          <a:prstGeom prst="line">
            <a:avLst/>
          </a:prstGeom>
          <a:ln w="25400">
            <a:solidFill>
              <a:srgbClr val="02941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pole tekstowe 16">
            <a:extLst>
              <a:ext uri="{FF2B5EF4-FFF2-40B4-BE49-F238E27FC236}">
                <a16:creationId xmlns:a16="http://schemas.microsoft.com/office/drawing/2014/main" id="{93FEBE16-7F78-FD81-E0A8-5991DD9029AA}"/>
              </a:ext>
            </a:extLst>
          </p:cNvPr>
          <p:cNvSpPr txBox="1"/>
          <p:nvPr/>
        </p:nvSpPr>
        <p:spPr>
          <a:xfrm>
            <a:off x="4157868" y="5430416"/>
            <a:ext cx="726678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900" dirty="0"/>
              <a:t>2020</a:t>
            </a:r>
          </a:p>
        </p:txBody>
      </p:sp>
      <p:sp>
        <p:nvSpPr>
          <p:cNvPr id="18" name="pole tekstowe 17">
            <a:extLst>
              <a:ext uri="{FF2B5EF4-FFF2-40B4-BE49-F238E27FC236}">
                <a16:creationId xmlns:a16="http://schemas.microsoft.com/office/drawing/2014/main" id="{5BD28CAD-45C7-D36E-3735-7980DEE7ED64}"/>
              </a:ext>
            </a:extLst>
          </p:cNvPr>
          <p:cNvSpPr txBox="1"/>
          <p:nvPr/>
        </p:nvSpPr>
        <p:spPr>
          <a:xfrm>
            <a:off x="5292080" y="5430416"/>
            <a:ext cx="792088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900" dirty="0"/>
              <a:t>2021</a:t>
            </a:r>
          </a:p>
        </p:txBody>
      </p:sp>
      <p:sp>
        <p:nvSpPr>
          <p:cNvPr id="19" name="pole tekstowe 18">
            <a:extLst>
              <a:ext uri="{FF2B5EF4-FFF2-40B4-BE49-F238E27FC236}">
                <a16:creationId xmlns:a16="http://schemas.microsoft.com/office/drawing/2014/main" id="{143F4D26-7320-D7F6-A753-B2686E178D9F}"/>
              </a:ext>
            </a:extLst>
          </p:cNvPr>
          <p:cNvSpPr txBox="1"/>
          <p:nvPr/>
        </p:nvSpPr>
        <p:spPr>
          <a:xfrm>
            <a:off x="6232419" y="5430416"/>
            <a:ext cx="1367508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900" dirty="0"/>
              <a:t>2022 </a:t>
            </a:r>
          </a:p>
        </p:txBody>
      </p:sp>
      <p:sp>
        <p:nvSpPr>
          <p:cNvPr id="24" name="pole tekstowe 23">
            <a:extLst>
              <a:ext uri="{FF2B5EF4-FFF2-40B4-BE49-F238E27FC236}">
                <a16:creationId xmlns:a16="http://schemas.microsoft.com/office/drawing/2014/main" id="{489CE1C4-D023-E6F9-8816-62922D8F2877}"/>
              </a:ext>
            </a:extLst>
          </p:cNvPr>
          <p:cNvSpPr txBox="1"/>
          <p:nvPr/>
        </p:nvSpPr>
        <p:spPr>
          <a:xfrm>
            <a:off x="7687680" y="5430416"/>
            <a:ext cx="726678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900" dirty="0"/>
              <a:t>2023 </a:t>
            </a:r>
          </a:p>
        </p:txBody>
      </p:sp>
      <p:sp>
        <p:nvSpPr>
          <p:cNvPr id="18442" name="pole tekstowe 18441">
            <a:extLst>
              <a:ext uri="{FF2B5EF4-FFF2-40B4-BE49-F238E27FC236}">
                <a16:creationId xmlns:a16="http://schemas.microsoft.com/office/drawing/2014/main" id="{DBCA9BF8-BA2F-B405-C4CE-9C6BBB5EE975}"/>
              </a:ext>
            </a:extLst>
          </p:cNvPr>
          <p:cNvSpPr txBox="1"/>
          <p:nvPr/>
        </p:nvSpPr>
        <p:spPr>
          <a:xfrm>
            <a:off x="6294978" y="4794768"/>
            <a:ext cx="1152128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900" dirty="0"/>
              <a:t>227 671,71 zł</a:t>
            </a:r>
          </a:p>
        </p:txBody>
      </p:sp>
      <p:sp>
        <p:nvSpPr>
          <p:cNvPr id="18443" name="pole tekstowe 18442">
            <a:extLst>
              <a:ext uri="{FF2B5EF4-FFF2-40B4-BE49-F238E27FC236}">
                <a16:creationId xmlns:a16="http://schemas.microsoft.com/office/drawing/2014/main" id="{ACA9FE21-78D1-1007-9F3C-3EE6DEC1B4F5}"/>
              </a:ext>
            </a:extLst>
          </p:cNvPr>
          <p:cNvSpPr txBox="1"/>
          <p:nvPr/>
        </p:nvSpPr>
        <p:spPr>
          <a:xfrm>
            <a:off x="7457534" y="4629754"/>
            <a:ext cx="1152128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900" dirty="0"/>
              <a:t>332 403,83 zł</a:t>
            </a:r>
          </a:p>
        </p:txBody>
      </p:sp>
      <p:sp>
        <p:nvSpPr>
          <p:cNvPr id="18445" name="pole tekstowe 18444">
            <a:extLst>
              <a:ext uri="{FF2B5EF4-FFF2-40B4-BE49-F238E27FC236}">
                <a16:creationId xmlns:a16="http://schemas.microsoft.com/office/drawing/2014/main" id="{3864B0B0-B6E8-DD9D-9C56-B3090944A700}"/>
              </a:ext>
            </a:extLst>
          </p:cNvPr>
          <p:cNvSpPr txBox="1"/>
          <p:nvPr/>
        </p:nvSpPr>
        <p:spPr>
          <a:xfrm>
            <a:off x="3940204" y="4918567"/>
            <a:ext cx="1152128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900" dirty="0"/>
              <a:t>165 214,66 zł</a:t>
            </a:r>
          </a:p>
        </p:txBody>
      </p:sp>
      <p:sp>
        <p:nvSpPr>
          <p:cNvPr id="18446" name="pole tekstowe 18445">
            <a:extLst>
              <a:ext uri="{FF2B5EF4-FFF2-40B4-BE49-F238E27FC236}">
                <a16:creationId xmlns:a16="http://schemas.microsoft.com/office/drawing/2014/main" id="{961A63CF-9DE4-E7BE-F247-ACAC684DE231}"/>
              </a:ext>
            </a:extLst>
          </p:cNvPr>
          <p:cNvSpPr txBox="1"/>
          <p:nvPr/>
        </p:nvSpPr>
        <p:spPr>
          <a:xfrm>
            <a:off x="5131824" y="4850676"/>
            <a:ext cx="1152128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900" dirty="0"/>
              <a:t>203 864,07 zł</a:t>
            </a:r>
          </a:p>
        </p:txBody>
      </p:sp>
      <p:cxnSp>
        <p:nvCxnSpPr>
          <p:cNvPr id="3" name="Łącznik prosty 2">
            <a:extLst>
              <a:ext uri="{FF2B5EF4-FFF2-40B4-BE49-F238E27FC236}">
                <a16:creationId xmlns:a16="http://schemas.microsoft.com/office/drawing/2014/main" id="{CE52E7BF-1D0E-4E48-9245-76CDFD66FE99}"/>
              </a:ext>
            </a:extLst>
          </p:cNvPr>
          <p:cNvCxnSpPr>
            <a:cxnSpLocks/>
          </p:cNvCxnSpPr>
          <p:nvPr/>
        </p:nvCxnSpPr>
        <p:spPr>
          <a:xfrm>
            <a:off x="720042" y="5229200"/>
            <a:ext cx="2376263" cy="0"/>
          </a:xfrm>
          <a:prstGeom prst="line">
            <a:avLst/>
          </a:prstGeom>
          <a:ln w="25400">
            <a:solidFill>
              <a:srgbClr val="02941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pole tekstowe 20">
            <a:extLst>
              <a:ext uri="{FF2B5EF4-FFF2-40B4-BE49-F238E27FC236}">
                <a16:creationId xmlns:a16="http://schemas.microsoft.com/office/drawing/2014/main" id="{C872434C-6039-47EF-6CA6-BC4D833EE22D}"/>
              </a:ext>
            </a:extLst>
          </p:cNvPr>
          <p:cNvSpPr txBox="1"/>
          <p:nvPr/>
        </p:nvSpPr>
        <p:spPr>
          <a:xfrm>
            <a:off x="232571" y="4644425"/>
            <a:ext cx="335120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1600" dirty="0">
                <a:solidFill>
                  <a:srgbClr val="C00000"/>
                </a:solidFill>
              </a:rPr>
              <a:t>OCHRONA OBIEKTÓW</a:t>
            </a:r>
          </a:p>
          <a:p>
            <a:pPr algn="ctr"/>
            <a:r>
              <a:rPr lang="pl-PL" sz="1600" dirty="0">
                <a:solidFill>
                  <a:srgbClr val="C00000"/>
                </a:solidFill>
              </a:rPr>
              <a:t>MOSIR</a:t>
            </a:r>
          </a:p>
        </p:txBody>
      </p:sp>
      <p:sp>
        <p:nvSpPr>
          <p:cNvPr id="27" name="pole tekstowe 26">
            <a:extLst>
              <a:ext uri="{FF2B5EF4-FFF2-40B4-BE49-F238E27FC236}">
                <a16:creationId xmlns:a16="http://schemas.microsoft.com/office/drawing/2014/main" id="{6644DF02-0365-FEF2-D28A-2C063D59779E}"/>
              </a:ext>
            </a:extLst>
          </p:cNvPr>
          <p:cNvSpPr txBox="1"/>
          <p:nvPr/>
        </p:nvSpPr>
        <p:spPr>
          <a:xfrm>
            <a:off x="827584" y="3126160"/>
            <a:ext cx="792088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900" dirty="0"/>
              <a:t>2020</a:t>
            </a:r>
          </a:p>
        </p:txBody>
      </p:sp>
      <p:sp>
        <p:nvSpPr>
          <p:cNvPr id="28" name="pole tekstowe 27">
            <a:extLst>
              <a:ext uri="{FF2B5EF4-FFF2-40B4-BE49-F238E27FC236}">
                <a16:creationId xmlns:a16="http://schemas.microsoft.com/office/drawing/2014/main" id="{F7E8B72B-50E9-A969-D05B-5E1D233D9207}"/>
              </a:ext>
            </a:extLst>
          </p:cNvPr>
          <p:cNvSpPr txBox="1"/>
          <p:nvPr/>
        </p:nvSpPr>
        <p:spPr>
          <a:xfrm>
            <a:off x="2051720" y="3126160"/>
            <a:ext cx="726678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900" dirty="0"/>
              <a:t>2021</a:t>
            </a:r>
          </a:p>
        </p:txBody>
      </p:sp>
      <p:sp>
        <p:nvSpPr>
          <p:cNvPr id="29" name="pole tekstowe 28">
            <a:extLst>
              <a:ext uri="{FF2B5EF4-FFF2-40B4-BE49-F238E27FC236}">
                <a16:creationId xmlns:a16="http://schemas.microsoft.com/office/drawing/2014/main" id="{166DCA4E-BB53-19E7-4D3B-B2FBC7AF5207}"/>
              </a:ext>
            </a:extLst>
          </p:cNvPr>
          <p:cNvSpPr txBox="1"/>
          <p:nvPr/>
        </p:nvSpPr>
        <p:spPr>
          <a:xfrm>
            <a:off x="4427606" y="3126160"/>
            <a:ext cx="726678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900" dirty="0"/>
              <a:t>2023 </a:t>
            </a:r>
          </a:p>
        </p:txBody>
      </p:sp>
      <p:sp>
        <p:nvSpPr>
          <p:cNvPr id="32" name="pole tekstowe 31">
            <a:extLst>
              <a:ext uri="{FF2B5EF4-FFF2-40B4-BE49-F238E27FC236}">
                <a16:creationId xmlns:a16="http://schemas.microsoft.com/office/drawing/2014/main" id="{1245CE1B-88BF-FD53-0C7C-D0984028043A}"/>
              </a:ext>
            </a:extLst>
          </p:cNvPr>
          <p:cNvSpPr txBox="1"/>
          <p:nvPr/>
        </p:nvSpPr>
        <p:spPr>
          <a:xfrm>
            <a:off x="3024894" y="1604284"/>
            <a:ext cx="1152128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900" dirty="0"/>
              <a:t>803 279,38 zł</a:t>
            </a:r>
          </a:p>
        </p:txBody>
      </p:sp>
      <p:sp>
        <p:nvSpPr>
          <p:cNvPr id="33" name="pole tekstowe 32">
            <a:extLst>
              <a:ext uri="{FF2B5EF4-FFF2-40B4-BE49-F238E27FC236}">
                <a16:creationId xmlns:a16="http://schemas.microsoft.com/office/drawing/2014/main" id="{DB923C75-A0D2-A565-FC47-999E44CBEE41}"/>
              </a:ext>
            </a:extLst>
          </p:cNvPr>
          <p:cNvSpPr txBox="1"/>
          <p:nvPr/>
        </p:nvSpPr>
        <p:spPr>
          <a:xfrm>
            <a:off x="4231561" y="1488868"/>
            <a:ext cx="1152128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900" dirty="0"/>
              <a:t>897 258,50 zł</a:t>
            </a:r>
          </a:p>
        </p:txBody>
      </p:sp>
      <p:sp>
        <p:nvSpPr>
          <p:cNvPr id="18440" name="pole tekstowe 18439">
            <a:extLst>
              <a:ext uri="{FF2B5EF4-FFF2-40B4-BE49-F238E27FC236}">
                <a16:creationId xmlns:a16="http://schemas.microsoft.com/office/drawing/2014/main" id="{FCD61029-CBA8-2EA1-F2CF-010D5463DDA2}"/>
              </a:ext>
            </a:extLst>
          </p:cNvPr>
          <p:cNvSpPr txBox="1"/>
          <p:nvPr/>
        </p:nvSpPr>
        <p:spPr>
          <a:xfrm>
            <a:off x="647564" y="2602941"/>
            <a:ext cx="1152128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900" dirty="0"/>
              <a:t>304 640,20 zł</a:t>
            </a:r>
          </a:p>
        </p:txBody>
      </p:sp>
      <p:sp>
        <p:nvSpPr>
          <p:cNvPr id="18441" name="pole tekstowe 18440">
            <a:extLst>
              <a:ext uri="{FF2B5EF4-FFF2-40B4-BE49-F238E27FC236}">
                <a16:creationId xmlns:a16="http://schemas.microsoft.com/office/drawing/2014/main" id="{F5FC7DEB-BA16-26AE-CD80-70038D9E1212}"/>
              </a:ext>
            </a:extLst>
          </p:cNvPr>
          <p:cNvSpPr txBox="1"/>
          <p:nvPr/>
        </p:nvSpPr>
        <p:spPr>
          <a:xfrm>
            <a:off x="1849895" y="2573764"/>
            <a:ext cx="1152128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900" dirty="0"/>
              <a:t>393 322,07 zł</a:t>
            </a:r>
          </a:p>
        </p:txBody>
      </p:sp>
      <p:sp>
        <p:nvSpPr>
          <p:cNvPr id="37" name="pole tekstowe 36">
            <a:extLst>
              <a:ext uri="{FF2B5EF4-FFF2-40B4-BE49-F238E27FC236}">
                <a16:creationId xmlns:a16="http://schemas.microsoft.com/office/drawing/2014/main" id="{4F6EF9C9-0127-9992-7475-9D31E6181905}"/>
              </a:ext>
            </a:extLst>
          </p:cNvPr>
          <p:cNvSpPr txBox="1"/>
          <p:nvPr/>
        </p:nvSpPr>
        <p:spPr>
          <a:xfrm>
            <a:off x="5580112" y="1974952"/>
            <a:ext cx="335120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1600" dirty="0">
                <a:solidFill>
                  <a:srgbClr val="C00000"/>
                </a:solidFill>
              </a:rPr>
              <a:t>OBSŁUGA RATOWNIKÓW</a:t>
            </a:r>
          </a:p>
          <a:p>
            <a:pPr algn="ctr"/>
            <a:r>
              <a:rPr lang="pl-PL" sz="1600" dirty="0">
                <a:solidFill>
                  <a:srgbClr val="C00000"/>
                </a:solidFill>
              </a:rPr>
              <a:t>MOSIR</a:t>
            </a:r>
          </a:p>
        </p:txBody>
      </p:sp>
      <p:pic>
        <p:nvPicPr>
          <p:cNvPr id="43" name="Grafika 42">
            <a:extLst>
              <a:ext uri="{FF2B5EF4-FFF2-40B4-BE49-F238E27FC236}">
                <a16:creationId xmlns:a16="http://schemas.microsoft.com/office/drawing/2014/main" id="{CD5BFF5C-D337-593B-6D6B-F9DCB9CD701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611560" y="1733988"/>
            <a:ext cx="4826668" cy="1366373"/>
          </a:xfrm>
          <a:prstGeom prst="rect">
            <a:avLst/>
          </a:prstGeom>
        </p:spPr>
      </p:pic>
      <p:sp>
        <p:nvSpPr>
          <p:cNvPr id="44" name="pole tekstowe 43">
            <a:extLst>
              <a:ext uri="{FF2B5EF4-FFF2-40B4-BE49-F238E27FC236}">
                <a16:creationId xmlns:a16="http://schemas.microsoft.com/office/drawing/2014/main" id="{A6D168EB-5B73-E346-682F-A455C096598C}"/>
              </a:ext>
            </a:extLst>
          </p:cNvPr>
          <p:cNvSpPr txBox="1"/>
          <p:nvPr/>
        </p:nvSpPr>
        <p:spPr>
          <a:xfrm>
            <a:off x="3275478" y="3125324"/>
            <a:ext cx="726678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900" dirty="0"/>
              <a:t>2022</a:t>
            </a:r>
          </a:p>
        </p:txBody>
      </p:sp>
      <p:pic>
        <p:nvPicPr>
          <p:cNvPr id="46" name="Grafika 45">
            <a:extLst>
              <a:ext uri="{FF2B5EF4-FFF2-40B4-BE49-F238E27FC236}">
                <a16:creationId xmlns:a16="http://schemas.microsoft.com/office/drawing/2014/main" id="{3A752E78-7D11-D586-6A4C-94A30B1ABAD7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3900712" y="4876473"/>
            <a:ext cx="4788532" cy="5281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780946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3" name="Picture 4" descr="szara_fala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549275"/>
            <a:ext cx="9144000" cy="43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6" name="Picture 4" descr="szara_fala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5732463"/>
            <a:ext cx="9144000" cy="433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7" name="Obraz 9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88938" y="6180138"/>
            <a:ext cx="1519237" cy="417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438" name="pole tekstowe 11"/>
          <p:cNvSpPr txBox="1">
            <a:spLocks noChangeArrowheads="1"/>
          </p:cNvSpPr>
          <p:nvPr/>
        </p:nvSpPr>
        <p:spPr bwMode="auto">
          <a:xfrm>
            <a:off x="4500563" y="6432550"/>
            <a:ext cx="1519237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pl-PL" sz="900" b="1" dirty="0">
                <a:solidFill>
                  <a:srgbClr val="2D3257"/>
                </a:solidFill>
              </a:rPr>
              <a:t>www.kedzierzynkozle.pl	</a:t>
            </a:r>
            <a:endParaRPr lang="pl-PL" sz="900" dirty="0"/>
          </a:p>
        </p:txBody>
      </p:sp>
      <p:sp>
        <p:nvSpPr>
          <p:cNvPr id="18439" name="pole tekstowe 13"/>
          <p:cNvSpPr txBox="1">
            <a:spLocks noChangeArrowheads="1"/>
          </p:cNvSpPr>
          <p:nvPr/>
        </p:nvSpPr>
        <p:spPr bwMode="auto">
          <a:xfrm>
            <a:off x="8388424" y="6423025"/>
            <a:ext cx="504751" cy="2308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pl-PL" sz="900" dirty="0">
                <a:solidFill>
                  <a:srgbClr val="2D3257"/>
                </a:solidFill>
              </a:rPr>
              <a:t>12/34</a:t>
            </a:r>
            <a:endParaRPr lang="pl-PL" sz="900" dirty="0"/>
          </a:p>
        </p:txBody>
      </p:sp>
      <p:sp>
        <p:nvSpPr>
          <p:cNvPr id="13" name="Text Box 6">
            <a:extLst>
              <a:ext uri="{FF2B5EF4-FFF2-40B4-BE49-F238E27FC236}">
                <a16:creationId xmlns:a16="http://schemas.microsoft.com/office/drawing/2014/main" id="{0FC64DF2-6F4D-43DB-8CF1-9F629C186D9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51919" y="254048"/>
            <a:ext cx="4896545" cy="3200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r">
              <a:lnSpc>
                <a:spcPct val="150000"/>
              </a:lnSpc>
              <a:defRPr/>
            </a:pPr>
            <a:r>
              <a:rPr lang="pl-PL" sz="1100" dirty="0">
                <a:latin typeface="Calibri" panose="020F0502020204030204" pitchFamily="34" charset="0"/>
                <a:cs typeface="Calibri" panose="020F0502020204030204" pitchFamily="34" charset="0"/>
              </a:rPr>
              <a:t>WYKONANIE BUDŻETU MIASTA KĘDZIERZYN-KOŹLE ZA ROK 2023</a:t>
            </a:r>
          </a:p>
        </p:txBody>
      </p:sp>
      <p:sp>
        <p:nvSpPr>
          <p:cNvPr id="16" name="pole tekstowe 15">
            <a:extLst>
              <a:ext uri="{FF2B5EF4-FFF2-40B4-BE49-F238E27FC236}">
                <a16:creationId xmlns:a16="http://schemas.microsoft.com/office/drawing/2014/main" id="{D519876E-77BC-4DDA-9E3B-7F92789DE111}"/>
              </a:ext>
            </a:extLst>
          </p:cNvPr>
          <p:cNvSpPr txBox="1"/>
          <p:nvPr/>
        </p:nvSpPr>
        <p:spPr>
          <a:xfrm>
            <a:off x="5112657" y="1916832"/>
            <a:ext cx="445882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1600" dirty="0">
                <a:solidFill>
                  <a:srgbClr val="C00000"/>
                </a:solidFill>
              </a:rPr>
              <a:t>KOSZTY POSIŁKÓW (OBIADÓW)</a:t>
            </a:r>
          </a:p>
          <a:p>
            <a:pPr algn="ctr"/>
            <a:r>
              <a:rPr lang="pl-PL" sz="1600" dirty="0">
                <a:solidFill>
                  <a:srgbClr val="C00000"/>
                </a:solidFill>
              </a:rPr>
              <a:t>DLA PODOPIECZNYCH MOPS</a:t>
            </a:r>
          </a:p>
        </p:txBody>
      </p:sp>
      <p:sp>
        <p:nvSpPr>
          <p:cNvPr id="20" name="pole tekstowe 19">
            <a:extLst>
              <a:ext uri="{FF2B5EF4-FFF2-40B4-BE49-F238E27FC236}">
                <a16:creationId xmlns:a16="http://schemas.microsoft.com/office/drawing/2014/main" id="{B8E0630B-7917-4173-88B4-00B867429470}"/>
              </a:ext>
            </a:extLst>
          </p:cNvPr>
          <p:cNvSpPr txBox="1"/>
          <p:nvPr/>
        </p:nvSpPr>
        <p:spPr>
          <a:xfrm>
            <a:off x="-53098" y="4326195"/>
            <a:ext cx="390501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1600" dirty="0">
                <a:solidFill>
                  <a:srgbClr val="C00000"/>
                </a:solidFill>
              </a:rPr>
              <a:t>UTRZYMANIE MIESZKAŃCÓW </a:t>
            </a:r>
          </a:p>
          <a:p>
            <a:pPr algn="ctr"/>
            <a:r>
              <a:rPr lang="pl-PL" sz="1600" dirty="0">
                <a:solidFill>
                  <a:srgbClr val="C00000"/>
                </a:solidFill>
              </a:rPr>
              <a:t>W DOMACH POMOCY </a:t>
            </a:r>
          </a:p>
          <a:p>
            <a:pPr algn="ctr"/>
            <a:r>
              <a:rPr lang="pl-PL" sz="1600" dirty="0">
                <a:solidFill>
                  <a:srgbClr val="C00000"/>
                </a:solidFill>
              </a:rPr>
              <a:t>SPOŁECZNEJ</a:t>
            </a:r>
          </a:p>
        </p:txBody>
      </p:sp>
      <p:cxnSp>
        <p:nvCxnSpPr>
          <p:cNvPr id="14" name="Łącznik prosty 13">
            <a:extLst>
              <a:ext uri="{FF2B5EF4-FFF2-40B4-BE49-F238E27FC236}">
                <a16:creationId xmlns:a16="http://schemas.microsoft.com/office/drawing/2014/main" id="{A341F0D3-8125-4F33-B51C-6620ACCB95DE}"/>
              </a:ext>
            </a:extLst>
          </p:cNvPr>
          <p:cNvCxnSpPr>
            <a:cxnSpLocks/>
          </p:cNvCxnSpPr>
          <p:nvPr/>
        </p:nvCxnSpPr>
        <p:spPr>
          <a:xfrm>
            <a:off x="5727775" y="2471348"/>
            <a:ext cx="3209312" cy="0"/>
          </a:xfrm>
          <a:prstGeom prst="line">
            <a:avLst/>
          </a:prstGeom>
          <a:ln w="25400">
            <a:solidFill>
              <a:srgbClr val="02941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Łącznik prosty 14">
            <a:extLst>
              <a:ext uri="{FF2B5EF4-FFF2-40B4-BE49-F238E27FC236}">
                <a16:creationId xmlns:a16="http://schemas.microsoft.com/office/drawing/2014/main" id="{4488C1B5-3073-4ED1-8AE3-DF8E8EC75FA0}"/>
              </a:ext>
            </a:extLst>
          </p:cNvPr>
          <p:cNvCxnSpPr>
            <a:cxnSpLocks/>
          </p:cNvCxnSpPr>
          <p:nvPr/>
        </p:nvCxnSpPr>
        <p:spPr>
          <a:xfrm>
            <a:off x="393128" y="5148884"/>
            <a:ext cx="3012566" cy="0"/>
          </a:xfrm>
          <a:prstGeom prst="line">
            <a:avLst/>
          </a:prstGeom>
          <a:ln w="25400">
            <a:solidFill>
              <a:srgbClr val="02941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pole tekstowe 7">
            <a:extLst>
              <a:ext uri="{FF2B5EF4-FFF2-40B4-BE49-F238E27FC236}">
                <a16:creationId xmlns:a16="http://schemas.microsoft.com/office/drawing/2014/main" id="{C1A8C47B-7C12-B690-CCE0-7010A9CB1485}"/>
              </a:ext>
            </a:extLst>
          </p:cNvPr>
          <p:cNvSpPr txBox="1"/>
          <p:nvPr/>
        </p:nvSpPr>
        <p:spPr>
          <a:xfrm>
            <a:off x="755576" y="2910136"/>
            <a:ext cx="792088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900" dirty="0"/>
              <a:t>2020</a:t>
            </a:r>
          </a:p>
        </p:txBody>
      </p:sp>
      <p:sp>
        <p:nvSpPr>
          <p:cNvPr id="9" name="pole tekstowe 8">
            <a:extLst>
              <a:ext uri="{FF2B5EF4-FFF2-40B4-BE49-F238E27FC236}">
                <a16:creationId xmlns:a16="http://schemas.microsoft.com/office/drawing/2014/main" id="{5FD44710-DF03-3E99-CB0B-4BC146AABE52}"/>
              </a:ext>
            </a:extLst>
          </p:cNvPr>
          <p:cNvSpPr txBox="1"/>
          <p:nvPr/>
        </p:nvSpPr>
        <p:spPr>
          <a:xfrm>
            <a:off x="1849089" y="2904659"/>
            <a:ext cx="972485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900" dirty="0"/>
              <a:t>2021</a:t>
            </a:r>
          </a:p>
        </p:txBody>
      </p:sp>
      <p:sp>
        <p:nvSpPr>
          <p:cNvPr id="10" name="pole tekstowe 9">
            <a:extLst>
              <a:ext uri="{FF2B5EF4-FFF2-40B4-BE49-F238E27FC236}">
                <a16:creationId xmlns:a16="http://schemas.microsoft.com/office/drawing/2014/main" id="{404E0258-ADB9-602C-1FA7-CA3BE9B6B438}"/>
              </a:ext>
            </a:extLst>
          </p:cNvPr>
          <p:cNvSpPr txBox="1"/>
          <p:nvPr/>
        </p:nvSpPr>
        <p:spPr>
          <a:xfrm>
            <a:off x="3059832" y="2910136"/>
            <a:ext cx="9297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900" dirty="0"/>
              <a:t>2022 </a:t>
            </a:r>
          </a:p>
        </p:txBody>
      </p:sp>
      <p:sp>
        <p:nvSpPr>
          <p:cNvPr id="11" name="pole tekstowe 10">
            <a:extLst>
              <a:ext uri="{FF2B5EF4-FFF2-40B4-BE49-F238E27FC236}">
                <a16:creationId xmlns:a16="http://schemas.microsoft.com/office/drawing/2014/main" id="{55E162CD-49DF-94F3-EB15-0B172CEBD9F0}"/>
              </a:ext>
            </a:extLst>
          </p:cNvPr>
          <p:cNvSpPr txBox="1"/>
          <p:nvPr/>
        </p:nvSpPr>
        <p:spPr>
          <a:xfrm>
            <a:off x="4333742" y="2921224"/>
            <a:ext cx="726678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900" dirty="0"/>
              <a:t>2023 </a:t>
            </a:r>
          </a:p>
        </p:txBody>
      </p:sp>
      <p:sp>
        <p:nvSpPr>
          <p:cNvPr id="17" name="pole tekstowe 16">
            <a:extLst>
              <a:ext uri="{FF2B5EF4-FFF2-40B4-BE49-F238E27FC236}">
                <a16:creationId xmlns:a16="http://schemas.microsoft.com/office/drawing/2014/main" id="{93FEBE16-7F78-FD81-E0A8-5991DD9029AA}"/>
              </a:ext>
            </a:extLst>
          </p:cNvPr>
          <p:cNvSpPr txBox="1"/>
          <p:nvPr/>
        </p:nvSpPr>
        <p:spPr>
          <a:xfrm>
            <a:off x="4252101" y="5358408"/>
            <a:ext cx="726678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900" dirty="0"/>
              <a:t>2020</a:t>
            </a:r>
          </a:p>
        </p:txBody>
      </p:sp>
      <p:sp>
        <p:nvSpPr>
          <p:cNvPr id="18" name="pole tekstowe 17">
            <a:extLst>
              <a:ext uri="{FF2B5EF4-FFF2-40B4-BE49-F238E27FC236}">
                <a16:creationId xmlns:a16="http://schemas.microsoft.com/office/drawing/2014/main" id="{5BD28CAD-45C7-D36E-3735-7980DEE7ED64}"/>
              </a:ext>
            </a:extLst>
          </p:cNvPr>
          <p:cNvSpPr txBox="1"/>
          <p:nvPr/>
        </p:nvSpPr>
        <p:spPr>
          <a:xfrm>
            <a:off x="5429498" y="5352931"/>
            <a:ext cx="726678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900" dirty="0"/>
              <a:t>2021</a:t>
            </a:r>
          </a:p>
        </p:txBody>
      </p:sp>
      <p:sp>
        <p:nvSpPr>
          <p:cNvPr id="19" name="pole tekstowe 18">
            <a:extLst>
              <a:ext uri="{FF2B5EF4-FFF2-40B4-BE49-F238E27FC236}">
                <a16:creationId xmlns:a16="http://schemas.microsoft.com/office/drawing/2014/main" id="{143F4D26-7320-D7F6-A753-B2686E178D9F}"/>
              </a:ext>
            </a:extLst>
          </p:cNvPr>
          <p:cNvSpPr txBox="1"/>
          <p:nvPr/>
        </p:nvSpPr>
        <p:spPr>
          <a:xfrm>
            <a:off x="6300836" y="5358408"/>
            <a:ext cx="12955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900" dirty="0"/>
              <a:t>2022 </a:t>
            </a:r>
          </a:p>
        </p:txBody>
      </p:sp>
      <p:sp>
        <p:nvSpPr>
          <p:cNvPr id="24" name="pole tekstowe 23">
            <a:extLst>
              <a:ext uri="{FF2B5EF4-FFF2-40B4-BE49-F238E27FC236}">
                <a16:creationId xmlns:a16="http://schemas.microsoft.com/office/drawing/2014/main" id="{489CE1C4-D023-E6F9-8816-62922D8F2877}"/>
              </a:ext>
            </a:extLst>
          </p:cNvPr>
          <p:cNvSpPr txBox="1"/>
          <p:nvPr/>
        </p:nvSpPr>
        <p:spPr>
          <a:xfrm>
            <a:off x="7733754" y="5358408"/>
            <a:ext cx="726678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900" dirty="0"/>
              <a:t>2023 </a:t>
            </a:r>
          </a:p>
        </p:txBody>
      </p:sp>
      <p:sp>
        <p:nvSpPr>
          <p:cNvPr id="30" name="pole tekstowe 29">
            <a:extLst>
              <a:ext uri="{FF2B5EF4-FFF2-40B4-BE49-F238E27FC236}">
                <a16:creationId xmlns:a16="http://schemas.microsoft.com/office/drawing/2014/main" id="{E0D013C5-7274-C8B8-5BD5-3E13523AF14C}"/>
              </a:ext>
            </a:extLst>
          </p:cNvPr>
          <p:cNvSpPr txBox="1"/>
          <p:nvPr/>
        </p:nvSpPr>
        <p:spPr>
          <a:xfrm>
            <a:off x="2948618" y="1999788"/>
            <a:ext cx="1152128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900" dirty="0"/>
              <a:t>171 071,50 zł</a:t>
            </a:r>
          </a:p>
        </p:txBody>
      </p:sp>
      <p:sp>
        <p:nvSpPr>
          <p:cNvPr id="31" name="pole tekstowe 30">
            <a:extLst>
              <a:ext uri="{FF2B5EF4-FFF2-40B4-BE49-F238E27FC236}">
                <a16:creationId xmlns:a16="http://schemas.microsoft.com/office/drawing/2014/main" id="{534044D8-321B-E8BF-1EDC-EF8E90389FAF}"/>
              </a:ext>
            </a:extLst>
          </p:cNvPr>
          <p:cNvSpPr txBox="1"/>
          <p:nvPr/>
        </p:nvSpPr>
        <p:spPr>
          <a:xfrm>
            <a:off x="4115423" y="1685383"/>
            <a:ext cx="1152128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900" dirty="0"/>
              <a:t>233 530,54 zł</a:t>
            </a:r>
          </a:p>
        </p:txBody>
      </p:sp>
      <p:sp>
        <p:nvSpPr>
          <p:cNvPr id="18434" name="pole tekstowe 18433">
            <a:extLst>
              <a:ext uri="{FF2B5EF4-FFF2-40B4-BE49-F238E27FC236}">
                <a16:creationId xmlns:a16="http://schemas.microsoft.com/office/drawing/2014/main" id="{2F45FAC5-268D-4F51-E16F-F9B8A818E51F}"/>
              </a:ext>
            </a:extLst>
          </p:cNvPr>
          <p:cNvSpPr txBox="1"/>
          <p:nvPr/>
        </p:nvSpPr>
        <p:spPr>
          <a:xfrm>
            <a:off x="578729" y="2162448"/>
            <a:ext cx="1152128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900" dirty="0"/>
              <a:t>132 313,40 zł</a:t>
            </a:r>
          </a:p>
        </p:txBody>
      </p:sp>
      <p:sp>
        <p:nvSpPr>
          <p:cNvPr id="18435" name="pole tekstowe 18434">
            <a:extLst>
              <a:ext uri="{FF2B5EF4-FFF2-40B4-BE49-F238E27FC236}">
                <a16:creationId xmlns:a16="http://schemas.microsoft.com/office/drawing/2014/main" id="{CE26D65B-C9DA-93BA-F408-9E00148FBDB9}"/>
              </a:ext>
            </a:extLst>
          </p:cNvPr>
          <p:cNvSpPr txBox="1"/>
          <p:nvPr/>
        </p:nvSpPr>
        <p:spPr>
          <a:xfrm>
            <a:off x="1757803" y="2285540"/>
            <a:ext cx="1152128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900" dirty="0"/>
              <a:t>114 572,80 zł</a:t>
            </a:r>
          </a:p>
        </p:txBody>
      </p:sp>
      <p:sp>
        <p:nvSpPr>
          <p:cNvPr id="18442" name="pole tekstowe 18441">
            <a:extLst>
              <a:ext uri="{FF2B5EF4-FFF2-40B4-BE49-F238E27FC236}">
                <a16:creationId xmlns:a16="http://schemas.microsoft.com/office/drawing/2014/main" id="{DBCA9BF8-BA2F-B405-C4CE-9C6BBB5EE975}"/>
              </a:ext>
            </a:extLst>
          </p:cNvPr>
          <p:cNvSpPr txBox="1"/>
          <p:nvPr/>
        </p:nvSpPr>
        <p:spPr>
          <a:xfrm>
            <a:off x="6378662" y="4435992"/>
            <a:ext cx="1152128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900" dirty="0"/>
              <a:t>4 446 650,00 zł</a:t>
            </a:r>
          </a:p>
        </p:txBody>
      </p:sp>
      <p:sp>
        <p:nvSpPr>
          <p:cNvPr id="18443" name="pole tekstowe 18442">
            <a:extLst>
              <a:ext uri="{FF2B5EF4-FFF2-40B4-BE49-F238E27FC236}">
                <a16:creationId xmlns:a16="http://schemas.microsoft.com/office/drawing/2014/main" id="{ACA9FE21-78D1-1007-9F3C-3EE6DEC1B4F5}"/>
              </a:ext>
            </a:extLst>
          </p:cNvPr>
          <p:cNvSpPr txBox="1"/>
          <p:nvPr/>
        </p:nvSpPr>
        <p:spPr>
          <a:xfrm>
            <a:off x="7530790" y="4037626"/>
            <a:ext cx="1152128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900" dirty="0"/>
              <a:t>5 716 041,11 zł</a:t>
            </a:r>
          </a:p>
        </p:txBody>
      </p:sp>
      <p:sp>
        <p:nvSpPr>
          <p:cNvPr id="18445" name="pole tekstowe 18444">
            <a:extLst>
              <a:ext uri="{FF2B5EF4-FFF2-40B4-BE49-F238E27FC236}">
                <a16:creationId xmlns:a16="http://schemas.microsoft.com/office/drawing/2014/main" id="{3864B0B0-B6E8-DD9D-9C56-B3090944A700}"/>
              </a:ext>
            </a:extLst>
          </p:cNvPr>
          <p:cNvSpPr txBox="1"/>
          <p:nvPr/>
        </p:nvSpPr>
        <p:spPr>
          <a:xfrm>
            <a:off x="4057994" y="4705897"/>
            <a:ext cx="1152128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900" dirty="0"/>
              <a:t>3 573 627,47 zł</a:t>
            </a:r>
          </a:p>
        </p:txBody>
      </p:sp>
      <p:sp>
        <p:nvSpPr>
          <p:cNvPr id="18446" name="pole tekstowe 18445">
            <a:extLst>
              <a:ext uri="{FF2B5EF4-FFF2-40B4-BE49-F238E27FC236}">
                <a16:creationId xmlns:a16="http://schemas.microsoft.com/office/drawing/2014/main" id="{961A63CF-9DE4-E7BE-F247-ACAC684DE231}"/>
              </a:ext>
            </a:extLst>
          </p:cNvPr>
          <p:cNvSpPr txBox="1"/>
          <p:nvPr/>
        </p:nvSpPr>
        <p:spPr>
          <a:xfrm>
            <a:off x="5210122" y="4533977"/>
            <a:ext cx="1152128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900" dirty="0"/>
              <a:t>4 060 798,00 zł</a:t>
            </a:r>
          </a:p>
        </p:txBody>
      </p:sp>
      <p:pic>
        <p:nvPicPr>
          <p:cNvPr id="50" name="Grafika 49">
            <a:extLst>
              <a:ext uri="{FF2B5EF4-FFF2-40B4-BE49-F238E27FC236}">
                <a16:creationId xmlns:a16="http://schemas.microsoft.com/office/drawing/2014/main" id="{922373D8-5883-0EC8-E055-0D06B82B9C2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539552" y="1922179"/>
            <a:ext cx="4788532" cy="985874"/>
          </a:xfrm>
          <a:prstGeom prst="rect">
            <a:avLst/>
          </a:prstGeom>
        </p:spPr>
      </p:pic>
      <p:pic>
        <p:nvPicPr>
          <p:cNvPr id="21" name="Grafika 20">
            <a:extLst>
              <a:ext uri="{FF2B5EF4-FFF2-40B4-BE49-F238E27FC236}">
                <a16:creationId xmlns:a16="http://schemas.microsoft.com/office/drawing/2014/main" id="{49EDC704-F2DD-D84E-98BC-7FE2F7D68D03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4008860" y="4293096"/>
            <a:ext cx="4739604" cy="10455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45974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3" name="Picture 4" descr="szara_fala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549275"/>
            <a:ext cx="9144000" cy="43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6" name="Picture 4" descr="szara_fala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5732463"/>
            <a:ext cx="9144000" cy="433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7" name="Obraz 9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88938" y="6180138"/>
            <a:ext cx="1519237" cy="417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438" name="pole tekstowe 11"/>
          <p:cNvSpPr txBox="1">
            <a:spLocks noChangeArrowheads="1"/>
          </p:cNvSpPr>
          <p:nvPr/>
        </p:nvSpPr>
        <p:spPr bwMode="auto">
          <a:xfrm>
            <a:off x="4500563" y="6432550"/>
            <a:ext cx="1519237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pl-PL" sz="900" b="1" dirty="0">
                <a:solidFill>
                  <a:srgbClr val="2D3257"/>
                </a:solidFill>
              </a:rPr>
              <a:t>www.kedzierzynkozle.pl	</a:t>
            </a:r>
            <a:endParaRPr lang="pl-PL" sz="900" dirty="0"/>
          </a:p>
        </p:txBody>
      </p:sp>
      <p:sp>
        <p:nvSpPr>
          <p:cNvPr id="18439" name="pole tekstowe 13"/>
          <p:cNvSpPr txBox="1">
            <a:spLocks noChangeArrowheads="1"/>
          </p:cNvSpPr>
          <p:nvPr/>
        </p:nvSpPr>
        <p:spPr bwMode="auto">
          <a:xfrm>
            <a:off x="8388424" y="6423025"/>
            <a:ext cx="504751" cy="2308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pl-PL" sz="900" dirty="0">
                <a:solidFill>
                  <a:srgbClr val="2D3257"/>
                </a:solidFill>
              </a:rPr>
              <a:t>13/34</a:t>
            </a:r>
            <a:endParaRPr lang="pl-PL" sz="900" dirty="0"/>
          </a:p>
        </p:txBody>
      </p:sp>
      <p:sp>
        <p:nvSpPr>
          <p:cNvPr id="13" name="Text Box 6">
            <a:extLst>
              <a:ext uri="{FF2B5EF4-FFF2-40B4-BE49-F238E27FC236}">
                <a16:creationId xmlns:a16="http://schemas.microsoft.com/office/drawing/2014/main" id="{0FC64DF2-6F4D-43DB-8CF1-9F629C186D9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51919" y="254048"/>
            <a:ext cx="4896545" cy="3200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r">
              <a:lnSpc>
                <a:spcPct val="150000"/>
              </a:lnSpc>
              <a:defRPr/>
            </a:pPr>
            <a:r>
              <a:rPr lang="pl-PL" sz="1100" dirty="0">
                <a:latin typeface="Calibri" panose="020F0502020204030204" pitchFamily="34" charset="0"/>
                <a:cs typeface="Calibri" panose="020F0502020204030204" pitchFamily="34" charset="0"/>
              </a:rPr>
              <a:t>WYKONANIE BUDŻETU MIASTA KĘDZIERZYN-KOŹLE ZA ROK 2023</a:t>
            </a:r>
          </a:p>
        </p:txBody>
      </p:sp>
      <p:sp>
        <p:nvSpPr>
          <p:cNvPr id="16" name="pole tekstowe 15">
            <a:extLst>
              <a:ext uri="{FF2B5EF4-FFF2-40B4-BE49-F238E27FC236}">
                <a16:creationId xmlns:a16="http://schemas.microsoft.com/office/drawing/2014/main" id="{D519876E-77BC-4DDA-9E3B-7F92789DE111}"/>
              </a:ext>
            </a:extLst>
          </p:cNvPr>
          <p:cNvSpPr txBox="1"/>
          <p:nvPr/>
        </p:nvSpPr>
        <p:spPr>
          <a:xfrm>
            <a:off x="4860032" y="2556193"/>
            <a:ext cx="445882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1600" dirty="0">
                <a:solidFill>
                  <a:srgbClr val="C00000"/>
                </a:solidFill>
              </a:rPr>
              <a:t>OGRANICZENIE NISKIEJ EMISJI</a:t>
            </a:r>
          </a:p>
          <a:p>
            <a:pPr algn="ctr"/>
            <a:r>
              <a:rPr lang="pl-PL" sz="1600" dirty="0">
                <a:solidFill>
                  <a:srgbClr val="C00000"/>
                </a:solidFill>
              </a:rPr>
              <a:t>(WYMIANA PIECÓW)</a:t>
            </a:r>
          </a:p>
        </p:txBody>
      </p:sp>
      <p:cxnSp>
        <p:nvCxnSpPr>
          <p:cNvPr id="14" name="Łącznik prosty 13">
            <a:extLst>
              <a:ext uri="{FF2B5EF4-FFF2-40B4-BE49-F238E27FC236}">
                <a16:creationId xmlns:a16="http://schemas.microsoft.com/office/drawing/2014/main" id="{A341F0D3-8125-4F33-B51C-6620ACCB95DE}"/>
              </a:ext>
            </a:extLst>
          </p:cNvPr>
          <p:cNvCxnSpPr>
            <a:cxnSpLocks/>
          </p:cNvCxnSpPr>
          <p:nvPr/>
        </p:nvCxnSpPr>
        <p:spPr>
          <a:xfrm>
            <a:off x="5475150" y="3140968"/>
            <a:ext cx="3209312" cy="0"/>
          </a:xfrm>
          <a:prstGeom prst="line">
            <a:avLst/>
          </a:prstGeom>
          <a:ln w="25400">
            <a:solidFill>
              <a:srgbClr val="02941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pole tekstowe 7">
            <a:extLst>
              <a:ext uri="{FF2B5EF4-FFF2-40B4-BE49-F238E27FC236}">
                <a16:creationId xmlns:a16="http://schemas.microsoft.com/office/drawing/2014/main" id="{C1A8C47B-7C12-B690-CCE0-7010A9CB1485}"/>
              </a:ext>
            </a:extLst>
          </p:cNvPr>
          <p:cNvSpPr txBox="1"/>
          <p:nvPr/>
        </p:nvSpPr>
        <p:spPr>
          <a:xfrm>
            <a:off x="971600" y="4149080"/>
            <a:ext cx="726678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900" dirty="0"/>
              <a:t>2020</a:t>
            </a:r>
          </a:p>
        </p:txBody>
      </p:sp>
      <p:sp>
        <p:nvSpPr>
          <p:cNvPr id="9" name="pole tekstowe 8">
            <a:extLst>
              <a:ext uri="{FF2B5EF4-FFF2-40B4-BE49-F238E27FC236}">
                <a16:creationId xmlns:a16="http://schemas.microsoft.com/office/drawing/2014/main" id="{5FD44710-DF03-3E99-CB0B-4BC146AABE52}"/>
              </a:ext>
            </a:extLst>
          </p:cNvPr>
          <p:cNvSpPr txBox="1"/>
          <p:nvPr/>
        </p:nvSpPr>
        <p:spPr>
          <a:xfrm>
            <a:off x="2195736" y="4160408"/>
            <a:ext cx="726678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900" dirty="0"/>
              <a:t>2021</a:t>
            </a:r>
          </a:p>
        </p:txBody>
      </p:sp>
      <p:sp>
        <p:nvSpPr>
          <p:cNvPr id="10" name="pole tekstowe 9">
            <a:extLst>
              <a:ext uri="{FF2B5EF4-FFF2-40B4-BE49-F238E27FC236}">
                <a16:creationId xmlns:a16="http://schemas.microsoft.com/office/drawing/2014/main" id="{404E0258-ADB9-602C-1FA7-CA3BE9B6B438}"/>
              </a:ext>
            </a:extLst>
          </p:cNvPr>
          <p:cNvSpPr txBox="1"/>
          <p:nvPr/>
        </p:nvSpPr>
        <p:spPr>
          <a:xfrm>
            <a:off x="3087023" y="4160408"/>
            <a:ext cx="1268953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900" dirty="0"/>
              <a:t>2022 </a:t>
            </a:r>
          </a:p>
        </p:txBody>
      </p:sp>
      <p:sp>
        <p:nvSpPr>
          <p:cNvPr id="11" name="pole tekstowe 10">
            <a:extLst>
              <a:ext uri="{FF2B5EF4-FFF2-40B4-BE49-F238E27FC236}">
                <a16:creationId xmlns:a16="http://schemas.microsoft.com/office/drawing/2014/main" id="{55E162CD-49DF-94F3-EB15-0B172CEBD9F0}"/>
              </a:ext>
            </a:extLst>
          </p:cNvPr>
          <p:cNvSpPr txBox="1"/>
          <p:nvPr/>
        </p:nvSpPr>
        <p:spPr>
          <a:xfrm>
            <a:off x="4520585" y="4149080"/>
            <a:ext cx="726678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900" dirty="0"/>
              <a:t>2023 </a:t>
            </a:r>
          </a:p>
        </p:txBody>
      </p:sp>
      <p:sp>
        <p:nvSpPr>
          <p:cNvPr id="30" name="pole tekstowe 29">
            <a:extLst>
              <a:ext uri="{FF2B5EF4-FFF2-40B4-BE49-F238E27FC236}">
                <a16:creationId xmlns:a16="http://schemas.microsoft.com/office/drawing/2014/main" id="{E0D013C5-7274-C8B8-5BD5-3E13523AF14C}"/>
              </a:ext>
            </a:extLst>
          </p:cNvPr>
          <p:cNvSpPr txBox="1"/>
          <p:nvPr/>
        </p:nvSpPr>
        <p:spPr>
          <a:xfrm>
            <a:off x="3123369" y="3101810"/>
            <a:ext cx="1152128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900" dirty="0"/>
              <a:t>2 100 000,00 zł</a:t>
            </a:r>
          </a:p>
        </p:txBody>
      </p:sp>
      <p:sp>
        <p:nvSpPr>
          <p:cNvPr id="31" name="pole tekstowe 30">
            <a:extLst>
              <a:ext uri="{FF2B5EF4-FFF2-40B4-BE49-F238E27FC236}">
                <a16:creationId xmlns:a16="http://schemas.microsoft.com/office/drawing/2014/main" id="{534044D8-321B-E8BF-1EDC-EF8E90389FAF}"/>
              </a:ext>
            </a:extLst>
          </p:cNvPr>
          <p:cNvSpPr txBox="1"/>
          <p:nvPr/>
        </p:nvSpPr>
        <p:spPr>
          <a:xfrm>
            <a:off x="4307860" y="3588367"/>
            <a:ext cx="1152128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900" dirty="0"/>
              <a:t>1 442 056,00 zł</a:t>
            </a:r>
          </a:p>
        </p:txBody>
      </p:sp>
      <p:sp>
        <p:nvSpPr>
          <p:cNvPr id="18434" name="pole tekstowe 18433">
            <a:extLst>
              <a:ext uri="{FF2B5EF4-FFF2-40B4-BE49-F238E27FC236}">
                <a16:creationId xmlns:a16="http://schemas.microsoft.com/office/drawing/2014/main" id="{2F45FAC5-268D-4F51-E16F-F9B8A818E51F}"/>
              </a:ext>
            </a:extLst>
          </p:cNvPr>
          <p:cNvSpPr txBox="1"/>
          <p:nvPr/>
        </p:nvSpPr>
        <p:spPr>
          <a:xfrm>
            <a:off x="756047" y="3486200"/>
            <a:ext cx="1152128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900" dirty="0"/>
              <a:t>1 712 000,00 zł</a:t>
            </a:r>
          </a:p>
        </p:txBody>
      </p:sp>
      <p:sp>
        <p:nvSpPr>
          <p:cNvPr id="18435" name="pole tekstowe 18434">
            <a:extLst>
              <a:ext uri="{FF2B5EF4-FFF2-40B4-BE49-F238E27FC236}">
                <a16:creationId xmlns:a16="http://schemas.microsoft.com/office/drawing/2014/main" id="{CE26D65B-C9DA-93BA-F408-9E00148FBDB9}"/>
              </a:ext>
            </a:extLst>
          </p:cNvPr>
          <p:cNvSpPr txBox="1"/>
          <p:nvPr/>
        </p:nvSpPr>
        <p:spPr>
          <a:xfrm>
            <a:off x="1935646" y="2972106"/>
            <a:ext cx="1152128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900" dirty="0"/>
              <a:t>2 570 000,00 zł</a:t>
            </a:r>
          </a:p>
        </p:txBody>
      </p:sp>
      <p:pic>
        <p:nvPicPr>
          <p:cNvPr id="48" name="Grafika 47">
            <a:extLst>
              <a:ext uri="{FF2B5EF4-FFF2-40B4-BE49-F238E27FC236}">
                <a16:creationId xmlns:a16="http://schemas.microsoft.com/office/drawing/2014/main" id="{AECCDF6B-5DD8-C4D8-7B44-5EF88B9E6C2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710035" y="3217226"/>
            <a:ext cx="4826669" cy="90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084560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AutoShape 29">
            <a:extLst>
              <a:ext uri="{FF2B5EF4-FFF2-40B4-BE49-F238E27FC236}">
                <a16:creationId xmlns:a16="http://schemas.microsoft.com/office/drawing/2014/main" id="{854B4EE9-896A-4767-9D7A-5412D5305DE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" y="2420889"/>
            <a:ext cx="4571999" cy="431701"/>
          </a:xfrm>
          <a:prstGeom prst="rect">
            <a:avLst/>
          </a:prstGeom>
          <a:solidFill>
            <a:srgbClr val="FFCC66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pl-PL" sz="2800" b="1" dirty="0">
              <a:solidFill>
                <a:schemeClr val="accent1">
                  <a:lumMod val="25000"/>
                </a:schemeClr>
              </a:solidFill>
              <a:latin typeface="+mn-lt"/>
              <a:cs typeface="Calibri" panose="020F0502020204030204" pitchFamily="34" charset="0"/>
            </a:endParaRPr>
          </a:p>
        </p:txBody>
      </p:sp>
      <p:pic>
        <p:nvPicPr>
          <p:cNvPr id="18433" name="Picture 4" descr="szara_fala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549275"/>
            <a:ext cx="9144000" cy="43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6" name="Picture 4" descr="szara_fala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5732463"/>
            <a:ext cx="9144000" cy="433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7" name="Obraz 9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88938" y="6180138"/>
            <a:ext cx="1519237" cy="417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438" name="pole tekstowe 11"/>
          <p:cNvSpPr txBox="1">
            <a:spLocks noChangeArrowheads="1"/>
          </p:cNvSpPr>
          <p:nvPr/>
        </p:nvSpPr>
        <p:spPr bwMode="auto">
          <a:xfrm>
            <a:off x="4500563" y="6432550"/>
            <a:ext cx="1519237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pl-PL" sz="900" b="1" dirty="0">
                <a:solidFill>
                  <a:srgbClr val="2D3257"/>
                </a:solidFill>
              </a:rPr>
              <a:t>www.kedzierzynkozle.pl	</a:t>
            </a:r>
            <a:endParaRPr lang="pl-PL" sz="900" dirty="0"/>
          </a:p>
        </p:txBody>
      </p:sp>
      <p:sp>
        <p:nvSpPr>
          <p:cNvPr id="18439" name="pole tekstowe 13"/>
          <p:cNvSpPr txBox="1">
            <a:spLocks noChangeArrowheads="1"/>
          </p:cNvSpPr>
          <p:nvPr/>
        </p:nvSpPr>
        <p:spPr bwMode="auto">
          <a:xfrm>
            <a:off x="8388424" y="6423025"/>
            <a:ext cx="50475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pl-PL" sz="900" dirty="0">
                <a:solidFill>
                  <a:srgbClr val="2D3257"/>
                </a:solidFill>
              </a:rPr>
              <a:t>14/34</a:t>
            </a:r>
            <a:r>
              <a:rPr lang="pl-PL" sz="900" b="1" dirty="0">
                <a:solidFill>
                  <a:srgbClr val="2D3257"/>
                </a:solidFill>
              </a:rPr>
              <a:t>	</a:t>
            </a:r>
            <a:endParaRPr lang="pl-PL" sz="900" dirty="0"/>
          </a:p>
        </p:txBody>
      </p:sp>
      <p:sp>
        <p:nvSpPr>
          <p:cNvPr id="13" name="Text Box 6">
            <a:extLst>
              <a:ext uri="{FF2B5EF4-FFF2-40B4-BE49-F238E27FC236}">
                <a16:creationId xmlns:a16="http://schemas.microsoft.com/office/drawing/2014/main" id="{0FC64DF2-6F4D-43DB-8CF1-9F629C186D9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51919" y="254048"/>
            <a:ext cx="4896545" cy="3200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r">
              <a:lnSpc>
                <a:spcPct val="150000"/>
              </a:lnSpc>
              <a:defRPr/>
            </a:pPr>
            <a:r>
              <a:rPr lang="pl-PL" sz="1100" dirty="0">
                <a:latin typeface="Calibri" panose="020F0502020204030204" pitchFamily="34" charset="0"/>
                <a:cs typeface="Calibri" panose="020F0502020204030204" pitchFamily="34" charset="0"/>
              </a:rPr>
              <a:t>WYKONANIE BUDŻETU MIASTA KĘDZIERZYN-KOŹLE ZA ROK 2023</a:t>
            </a:r>
          </a:p>
        </p:txBody>
      </p:sp>
      <p:sp>
        <p:nvSpPr>
          <p:cNvPr id="11" name="AutoShape 29">
            <a:extLst>
              <a:ext uri="{FF2B5EF4-FFF2-40B4-BE49-F238E27FC236}">
                <a16:creationId xmlns:a16="http://schemas.microsoft.com/office/drawing/2014/main" id="{CF1A1F91-FB71-4A3D-8CBE-E783840479C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" y="1484784"/>
            <a:ext cx="5292079" cy="504057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pl-PL" sz="2800" b="1" dirty="0">
              <a:solidFill>
                <a:schemeClr val="accent1">
                  <a:lumMod val="25000"/>
                </a:schemeClr>
              </a:solidFill>
              <a:latin typeface="+mn-lt"/>
              <a:cs typeface="Calibri" panose="020F0502020204030204" pitchFamily="34" charset="0"/>
            </a:endParaRPr>
          </a:p>
        </p:txBody>
      </p:sp>
      <p:sp>
        <p:nvSpPr>
          <p:cNvPr id="12" name="pole tekstowe 11">
            <a:extLst>
              <a:ext uri="{FF2B5EF4-FFF2-40B4-BE49-F238E27FC236}">
                <a16:creationId xmlns:a16="http://schemas.microsoft.com/office/drawing/2014/main" id="{059ECE98-A403-42D6-8478-B9C7DD95E6FA}"/>
              </a:ext>
            </a:extLst>
          </p:cNvPr>
          <p:cNvSpPr txBox="1"/>
          <p:nvPr/>
        </p:nvSpPr>
        <p:spPr>
          <a:xfrm>
            <a:off x="323528" y="1556792"/>
            <a:ext cx="7632848" cy="4278094"/>
          </a:xfrm>
          <a:prstGeom prst="rect">
            <a:avLst/>
          </a:prstGeom>
          <a:noFill/>
        </p:spPr>
        <p:txBody>
          <a:bodyPr wrap="square" numCol="1" rtlCol="0">
            <a:spAutoFit/>
          </a:bodyPr>
          <a:lstStyle/>
          <a:p>
            <a:pPr>
              <a:spcBef>
                <a:spcPts val="400"/>
              </a:spcBef>
            </a:pPr>
            <a:r>
              <a:rPr lang="pl-PL" sz="2000" b="1" dirty="0">
                <a:solidFill>
                  <a:schemeClr val="tx2"/>
                </a:solidFill>
              </a:rPr>
              <a:t>WYDATKI MAJĄTKOWE  </a:t>
            </a:r>
            <a:r>
              <a:rPr lang="pl-PL" sz="2000" b="1" dirty="0">
                <a:solidFill>
                  <a:srgbClr val="C00000"/>
                </a:solidFill>
              </a:rPr>
              <a:t>46,61 mln zł</a:t>
            </a:r>
          </a:p>
          <a:p>
            <a:pPr>
              <a:spcBef>
                <a:spcPts val="1200"/>
              </a:spcBef>
            </a:pPr>
            <a:endParaRPr lang="pl-PL" b="1" dirty="0"/>
          </a:p>
          <a:p>
            <a:pPr>
              <a:spcBef>
                <a:spcPts val="1200"/>
              </a:spcBef>
            </a:pPr>
            <a:r>
              <a:rPr lang="pl-PL" b="1" dirty="0"/>
              <a:t>Inwestycje drogowe  </a:t>
            </a:r>
            <a:r>
              <a:rPr lang="pl-PL" b="1" dirty="0">
                <a:solidFill>
                  <a:srgbClr val="C00000"/>
                </a:solidFill>
              </a:rPr>
              <a:t>14,72 mln zł</a:t>
            </a:r>
          </a:p>
          <a:p>
            <a:pPr marL="285750" indent="-285750">
              <a:spcBef>
                <a:spcPts val="1200"/>
              </a:spcBef>
              <a:buFont typeface="Wingdings" panose="05000000000000000000" pitchFamily="2" charset="2"/>
              <a:buChar char="Ø"/>
            </a:pPr>
            <a:r>
              <a:rPr lang="pl-PL" dirty="0"/>
              <a:t>PT i przebudowa ul. Gajdzika - </a:t>
            </a:r>
            <a:r>
              <a:rPr lang="pl-PL" dirty="0">
                <a:solidFill>
                  <a:srgbClr val="C00000"/>
                </a:solidFill>
              </a:rPr>
              <a:t>2,20 mln zł </a:t>
            </a:r>
          </a:p>
          <a:p>
            <a:pPr marL="285750" indent="-285750">
              <a:spcBef>
                <a:spcPts val="1200"/>
              </a:spcBef>
              <a:buFont typeface="Wingdings" panose="05000000000000000000" pitchFamily="2" charset="2"/>
              <a:buChar char="Ø"/>
            </a:pPr>
            <a:r>
              <a:rPr lang="pl-PL" dirty="0"/>
              <a:t>PT i przebudowa ul. Wałowej - </a:t>
            </a:r>
            <a:r>
              <a:rPr lang="pl-PL" dirty="0">
                <a:solidFill>
                  <a:srgbClr val="C00000"/>
                </a:solidFill>
              </a:rPr>
              <a:t>1,97 mln zł </a:t>
            </a:r>
          </a:p>
          <a:p>
            <a:pPr marL="285750" indent="-285750">
              <a:spcBef>
                <a:spcPts val="1200"/>
              </a:spcBef>
              <a:buFont typeface="Wingdings" panose="05000000000000000000" pitchFamily="2" charset="2"/>
              <a:buChar char="Ø"/>
            </a:pPr>
            <a:r>
              <a:rPr lang="pl-PL" dirty="0"/>
              <a:t>Remont Rynku z ulicami przyległymi - </a:t>
            </a:r>
            <a:r>
              <a:rPr lang="pl-PL" dirty="0">
                <a:solidFill>
                  <a:srgbClr val="C00000"/>
                </a:solidFill>
              </a:rPr>
              <a:t>1,17 mln zł </a:t>
            </a:r>
          </a:p>
          <a:p>
            <a:pPr marL="285750" indent="-285750">
              <a:spcBef>
                <a:spcPts val="1200"/>
              </a:spcBef>
              <a:buFont typeface="Wingdings" panose="05000000000000000000" pitchFamily="2" charset="2"/>
              <a:buChar char="Ø"/>
            </a:pPr>
            <a:r>
              <a:rPr lang="pl-PL" dirty="0"/>
              <a:t>PT i przebudowa ul. Kościelnej i Zaścianek - </a:t>
            </a:r>
            <a:r>
              <a:rPr lang="pl-PL" dirty="0">
                <a:solidFill>
                  <a:srgbClr val="C00000"/>
                </a:solidFill>
              </a:rPr>
              <a:t>1,04 mln zł</a:t>
            </a:r>
          </a:p>
          <a:p>
            <a:pPr marL="285750" indent="-285750">
              <a:spcBef>
                <a:spcPts val="1200"/>
              </a:spcBef>
              <a:buFont typeface="Wingdings" panose="05000000000000000000" pitchFamily="2" charset="2"/>
              <a:buChar char="Ø"/>
            </a:pPr>
            <a:r>
              <a:rPr lang="pl-PL" dirty="0"/>
              <a:t>Rozbudowa skrzyżowania ul. Szkolnej z ul. Zwycięstwa - </a:t>
            </a:r>
            <a:r>
              <a:rPr lang="pl-PL" dirty="0">
                <a:solidFill>
                  <a:srgbClr val="C00000"/>
                </a:solidFill>
              </a:rPr>
              <a:t>1,26 mln zł</a:t>
            </a:r>
          </a:p>
          <a:p>
            <a:pPr marL="285750" indent="-285750">
              <a:spcBef>
                <a:spcPts val="1200"/>
              </a:spcBef>
              <a:buFont typeface="Wingdings" panose="05000000000000000000" pitchFamily="2" charset="2"/>
              <a:buChar char="Ø"/>
            </a:pPr>
            <a:r>
              <a:rPr lang="pl-PL" dirty="0"/>
              <a:t>PT i budowa ul. Chemików 7-9 -</a:t>
            </a:r>
            <a:r>
              <a:rPr lang="pl-PL" dirty="0">
                <a:solidFill>
                  <a:srgbClr val="C00000"/>
                </a:solidFill>
              </a:rPr>
              <a:t> 1,05 mln zł</a:t>
            </a:r>
          </a:p>
          <a:p>
            <a:pPr>
              <a:spcBef>
                <a:spcPts val="1200"/>
              </a:spcBef>
            </a:pPr>
            <a:endParaRPr lang="pl-PL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144462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3" name="Picture 4" descr="szara_fala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549275"/>
            <a:ext cx="9144000" cy="43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6" name="Picture 4" descr="szara_fala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5732463"/>
            <a:ext cx="9144000" cy="433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7" name="Obraz 9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88938" y="6180138"/>
            <a:ext cx="1519237" cy="417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438" name="pole tekstowe 11"/>
          <p:cNvSpPr txBox="1">
            <a:spLocks noChangeArrowheads="1"/>
          </p:cNvSpPr>
          <p:nvPr/>
        </p:nvSpPr>
        <p:spPr bwMode="auto">
          <a:xfrm>
            <a:off x="4500563" y="6432550"/>
            <a:ext cx="1519237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pl-PL" sz="900" b="1" dirty="0">
                <a:solidFill>
                  <a:srgbClr val="2D3257"/>
                </a:solidFill>
              </a:rPr>
              <a:t>www.kedzierzynkozle.pl	</a:t>
            </a:r>
            <a:endParaRPr lang="pl-PL" sz="900" dirty="0"/>
          </a:p>
        </p:txBody>
      </p:sp>
      <p:sp>
        <p:nvSpPr>
          <p:cNvPr id="18439" name="pole tekstowe 13"/>
          <p:cNvSpPr txBox="1">
            <a:spLocks noChangeArrowheads="1"/>
          </p:cNvSpPr>
          <p:nvPr/>
        </p:nvSpPr>
        <p:spPr bwMode="auto">
          <a:xfrm>
            <a:off x="8388424" y="6423025"/>
            <a:ext cx="504751" cy="2308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pl-PL" sz="900" dirty="0">
                <a:solidFill>
                  <a:srgbClr val="2D3257"/>
                </a:solidFill>
              </a:rPr>
              <a:t>15/34</a:t>
            </a:r>
            <a:endParaRPr lang="pl-PL" sz="900" dirty="0"/>
          </a:p>
        </p:txBody>
      </p:sp>
      <p:sp>
        <p:nvSpPr>
          <p:cNvPr id="13" name="Text Box 6">
            <a:extLst>
              <a:ext uri="{FF2B5EF4-FFF2-40B4-BE49-F238E27FC236}">
                <a16:creationId xmlns:a16="http://schemas.microsoft.com/office/drawing/2014/main" id="{0FC64DF2-6F4D-43DB-8CF1-9F629C186D9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51919" y="254048"/>
            <a:ext cx="4896545" cy="3200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r">
              <a:lnSpc>
                <a:spcPct val="150000"/>
              </a:lnSpc>
              <a:defRPr/>
            </a:pPr>
            <a:r>
              <a:rPr lang="pl-PL" sz="1100" dirty="0">
                <a:latin typeface="Calibri" panose="020F0502020204030204" pitchFamily="34" charset="0"/>
                <a:cs typeface="Calibri" panose="020F0502020204030204" pitchFamily="34" charset="0"/>
              </a:rPr>
              <a:t>WYKONANIE BUDŻETU MIASTA KĘDZIERZYN-KOŹLE ZA ROK 2023</a:t>
            </a:r>
          </a:p>
        </p:txBody>
      </p:sp>
      <p:sp>
        <p:nvSpPr>
          <p:cNvPr id="10" name="pole tekstowe 9">
            <a:extLst>
              <a:ext uri="{FF2B5EF4-FFF2-40B4-BE49-F238E27FC236}">
                <a16:creationId xmlns:a16="http://schemas.microsoft.com/office/drawing/2014/main" id="{A617CAC1-2A59-4912-BBC5-D8BE13B360D8}"/>
              </a:ext>
            </a:extLst>
          </p:cNvPr>
          <p:cNvSpPr txBox="1"/>
          <p:nvPr/>
        </p:nvSpPr>
        <p:spPr>
          <a:xfrm>
            <a:off x="375451" y="2060848"/>
            <a:ext cx="8517723" cy="2523768"/>
          </a:xfrm>
          <a:prstGeom prst="rect">
            <a:avLst/>
          </a:prstGeom>
          <a:noFill/>
        </p:spPr>
        <p:txBody>
          <a:bodyPr wrap="square" numCol="1" rtlCol="0">
            <a:spAutoFit/>
          </a:bodyPr>
          <a:lstStyle/>
          <a:p>
            <a:pPr marL="285750" indent="-285750">
              <a:spcBef>
                <a:spcPts val="1200"/>
              </a:spcBef>
              <a:buFont typeface="Wingdings" panose="05000000000000000000" pitchFamily="2" charset="2"/>
              <a:buChar char="Ø"/>
            </a:pPr>
            <a:r>
              <a:rPr lang="pl-PL" dirty="0" err="1"/>
              <a:t>Dugnad</a:t>
            </a:r>
            <a:r>
              <a:rPr lang="pl-PL" dirty="0"/>
              <a:t> w Kędzierzynie-Koźlu – adaptacja budynku przy PSP nr 6 - </a:t>
            </a:r>
            <a:r>
              <a:rPr lang="pl-PL" dirty="0">
                <a:solidFill>
                  <a:srgbClr val="C00000"/>
                </a:solidFill>
              </a:rPr>
              <a:t>1,47 mln zł</a:t>
            </a:r>
          </a:p>
          <a:p>
            <a:pPr marL="285750" indent="-285750">
              <a:spcBef>
                <a:spcPts val="1200"/>
              </a:spcBef>
              <a:buFont typeface="Wingdings" panose="05000000000000000000" pitchFamily="2" charset="2"/>
              <a:buChar char="Ø"/>
            </a:pPr>
            <a:r>
              <a:rPr lang="pl-PL" dirty="0"/>
              <a:t>Rozbudowa strażnicy OSP Cisowa - </a:t>
            </a:r>
            <a:r>
              <a:rPr lang="pl-PL" dirty="0">
                <a:solidFill>
                  <a:srgbClr val="C00000"/>
                </a:solidFill>
              </a:rPr>
              <a:t>2,02 mln zł</a:t>
            </a:r>
            <a:endParaRPr lang="pl-PL" dirty="0"/>
          </a:p>
          <a:p>
            <a:pPr marL="285750" indent="-285750">
              <a:spcBef>
                <a:spcPts val="1200"/>
              </a:spcBef>
              <a:buFont typeface="Wingdings" panose="05000000000000000000" pitchFamily="2" charset="2"/>
              <a:buChar char="Ø"/>
            </a:pPr>
            <a:r>
              <a:rPr lang="pl-PL" dirty="0"/>
              <a:t>Rozbudowa monitoringu miasta - </a:t>
            </a:r>
            <a:r>
              <a:rPr lang="pl-PL" dirty="0">
                <a:solidFill>
                  <a:srgbClr val="C00000"/>
                </a:solidFill>
              </a:rPr>
              <a:t>2,15 mln zł</a:t>
            </a:r>
            <a:r>
              <a:rPr lang="pl-PL" dirty="0"/>
              <a:t> </a:t>
            </a:r>
          </a:p>
          <a:p>
            <a:pPr marL="285750" indent="-285750">
              <a:spcBef>
                <a:spcPts val="1200"/>
              </a:spcBef>
              <a:buFont typeface="Wingdings" panose="05000000000000000000" pitchFamily="2" charset="2"/>
              <a:buChar char="Ø"/>
            </a:pPr>
            <a:r>
              <a:rPr lang="pl-PL" dirty="0"/>
              <a:t>Wymiana i unifikacja oświetlenia - </a:t>
            </a:r>
            <a:r>
              <a:rPr lang="pl-PL" dirty="0">
                <a:solidFill>
                  <a:srgbClr val="C00000"/>
                </a:solidFill>
              </a:rPr>
              <a:t>4,03 mln zł</a:t>
            </a:r>
            <a:r>
              <a:rPr lang="pl-PL" dirty="0"/>
              <a:t> </a:t>
            </a:r>
          </a:p>
          <a:p>
            <a:pPr marL="285750" indent="-285750">
              <a:spcBef>
                <a:spcPts val="1200"/>
              </a:spcBef>
              <a:buFont typeface="Wingdings" panose="05000000000000000000" pitchFamily="2" charset="2"/>
              <a:buChar char="Ø"/>
            </a:pPr>
            <a:r>
              <a:rPr lang="pl-PL" dirty="0"/>
              <a:t>Budowa przedszkola na osiedlu Cisowa - </a:t>
            </a:r>
            <a:r>
              <a:rPr lang="pl-PL" dirty="0">
                <a:solidFill>
                  <a:srgbClr val="C00000"/>
                </a:solidFill>
              </a:rPr>
              <a:t>6,74 mln zł</a:t>
            </a:r>
          </a:p>
          <a:p>
            <a:pPr marL="285750" indent="-285750">
              <a:spcBef>
                <a:spcPts val="1200"/>
              </a:spcBef>
              <a:buFont typeface="Wingdings" panose="05000000000000000000" pitchFamily="2" charset="2"/>
              <a:buChar char="Ø"/>
            </a:pPr>
            <a:r>
              <a:rPr lang="pl-PL" dirty="0"/>
              <a:t>Termomodernizacja </a:t>
            </a:r>
            <a:r>
              <a:rPr lang="pl-PL"/>
              <a:t>budynku PP </a:t>
            </a:r>
            <a:r>
              <a:rPr lang="pl-PL" dirty="0"/>
              <a:t>nr 26 - </a:t>
            </a:r>
            <a:r>
              <a:rPr lang="pl-PL" dirty="0">
                <a:solidFill>
                  <a:srgbClr val="C00000"/>
                </a:solidFill>
              </a:rPr>
              <a:t>1,40 mln zł</a:t>
            </a:r>
          </a:p>
        </p:txBody>
      </p:sp>
    </p:spTree>
    <p:extLst>
      <p:ext uri="{BB962C8B-B14F-4D97-AF65-F5344CB8AC3E}">
        <p14:creationId xmlns:p14="http://schemas.microsoft.com/office/powerpoint/2010/main" val="71504524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3" name="Picture 4" descr="szara_fala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549275"/>
            <a:ext cx="9144000" cy="43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6" name="Picture 4" descr="szara_fala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5732463"/>
            <a:ext cx="9144000" cy="433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7" name="Obraz 9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88938" y="6180138"/>
            <a:ext cx="1519237" cy="417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438" name="pole tekstowe 11"/>
          <p:cNvSpPr txBox="1">
            <a:spLocks noChangeArrowheads="1"/>
          </p:cNvSpPr>
          <p:nvPr/>
        </p:nvSpPr>
        <p:spPr bwMode="auto">
          <a:xfrm>
            <a:off x="4500563" y="6432550"/>
            <a:ext cx="1519237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pl-PL" sz="900" b="1" dirty="0">
                <a:solidFill>
                  <a:srgbClr val="2D3257"/>
                </a:solidFill>
              </a:rPr>
              <a:t>www.kedzierzynkozle.pl	</a:t>
            </a:r>
            <a:endParaRPr lang="pl-PL" sz="900" dirty="0"/>
          </a:p>
        </p:txBody>
      </p:sp>
      <p:sp>
        <p:nvSpPr>
          <p:cNvPr id="18439" name="pole tekstowe 13"/>
          <p:cNvSpPr txBox="1">
            <a:spLocks noChangeArrowheads="1"/>
          </p:cNvSpPr>
          <p:nvPr/>
        </p:nvSpPr>
        <p:spPr bwMode="auto">
          <a:xfrm>
            <a:off x="8388424" y="6423025"/>
            <a:ext cx="50475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pl-PL" sz="900" dirty="0">
                <a:solidFill>
                  <a:srgbClr val="2D3257"/>
                </a:solidFill>
              </a:rPr>
              <a:t>14/34</a:t>
            </a:r>
            <a:r>
              <a:rPr lang="pl-PL" sz="900" b="1" dirty="0">
                <a:solidFill>
                  <a:srgbClr val="2D3257"/>
                </a:solidFill>
              </a:rPr>
              <a:t>	</a:t>
            </a:r>
            <a:endParaRPr lang="pl-PL" sz="900" dirty="0"/>
          </a:p>
        </p:txBody>
      </p:sp>
      <p:sp>
        <p:nvSpPr>
          <p:cNvPr id="13" name="Text Box 6">
            <a:extLst>
              <a:ext uri="{FF2B5EF4-FFF2-40B4-BE49-F238E27FC236}">
                <a16:creationId xmlns:a16="http://schemas.microsoft.com/office/drawing/2014/main" id="{0FC64DF2-6F4D-43DB-8CF1-9F629C186D9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51919" y="254048"/>
            <a:ext cx="4896545" cy="3200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r">
              <a:lnSpc>
                <a:spcPct val="150000"/>
              </a:lnSpc>
              <a:defRPr/>
            </a:pPr>
            <a:r>
              <a:rPr lang="pl-PL" sz="1100" dirty="0">
                <a:latin typeface="Calibri" panose="020F0502020204030204" pitchFamily="34" charset="0"/>
                <a:cs typeface="Calibri" panose="020F0502020204030204" pitchFamily="34" charset="0"/>
              </a:rPr>
              <a:t>WYKONANIE BUDŻETU MIASTA KĘDZIERZYN-KOŹLE ZA ROK 2023</a:t>
            </a:r>
          </a:p>
        </p:txBody>
      </p:sp>
      <p:sp>
        <p:nvSpPr>
          <p:cNvPr id="2" name="Text Box 8">
            <a:extLst>
              <a:ext uri="{FF2B5EF4-FFF2-40B4-BE49-F238E27FC236}">
                <a16:creationId xmlns:a16="http://schemas.microsoft.com/office/drawing/2014/main" id="{7D788A8B-596A-738E-1274-1C22A16C4D6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71600" y="1916832"/>
            <a:ext cx="7200801" cy="24826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0" hangingPunct="0">
              <a:lnSpc>
                <a:spcPct val="150000"/>
              </a:lnSpc>
            </a:pPr>
            <a:r>
              <a:rPr lang="pl-PL" altLang="pl-PL" sz="3600" b="1" dirty="0">
                <a:solidFill>
                  <a:srgbClr val="002060"/>
                </a:solidFill>
                <a:latin typeface="+mn-lt"/>
                <a:cs typeface="Calibri" panose="020F0502020204030204" pitchFamily="34" charset="0"/>
              </a:rPr>
              <a:t>NAJWAŻNIEJSZE</a:t>
            </a:r>
          </a:p>
          <a:p>
            <a:pPr algn="ctr" eaLnBrk="0" hangingPunct="0">
              <a:lnSpc>
                <a:spcPct val="150000"/>
              </a:lnSpc>
            </a:pPr>
            <a:r>
              <a:rPr lang="pl-PL" altLang="pl-PL" sz="3600" b="1" dirty="0">
                <a:solidFill>
                  <a:srgbClr val="002060"/>
                </a:solidFill>
                <a:latin typeface="+mn-lt"/>
                <a:cs typeface="Calibri" panose="020F0502020204030204" pitchFamily="34" charset="0"/>
              </a:rPr>
              <a:t>MIEJSKIE INWESTYCJE </a:t>
            </a:r>
          </a:p>
          <a:p>
            <a:pPr algn="ctr" eaLnBrk="0" hangingPunct="0">
              <a:lnSpc>
                <a:spcPct val="150000"/>
              </a:lnSpc>
            </a:pPr>
            <a:r>
              <a:rPr lang="pl-PL" altLang="pl-PL" sz="3600" b="1" dirty="0">
                <a:solidFill>
                  <a:srgbClr val="002060"/>
                </a:solidFill>
                <a:latin typeface="+mn-lt"/>
                <a:cs typeface="Calibri" panose="020F0502020204030204" pitchFamily="34" charset="0"/>
              </a:rPr>
              <a:t>W ROKU 2023</a:t>
            </a:r>
            <a:endParaRPr lang="pl-PL" sz="3600" b="1" dirty="0">
              <a:solidFill>
                <a:srgbClr val="002060"/>
              </a:solidFill>
              <a:latin typeface="+mn-lt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9069297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7" name="pole tekstowe 10"/>
          <p:cNvSpPr txBox="1">
            <a:spLocks noChangeArrowheads="1"/>
          </p:cNvSpPr>
          <p:nvPr/>
        </p:nvSpPr>
        <p:spPr bwMode="auto">
          <a:xfrm>
            <a:off x="8459788" y="6381750"/>
            <a:ext cx="360362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endParaRPr lang="pl-PL" sz="1200"/>
          </a:p>
        </p:txBody>
      </p:sp>
      <p:pic>
        <p:nvPicPr>
          <p:cNvPr id="26628" name="Picture 4" descr="szara_fala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5732463"/>
            <a:ext cx="9144000" cy="433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629" name="pole tekstowe 12"/>
          <p:cNvSpPr txBox="1">
            <a:spLocks noChangeArrowheads="1"/>
          </p:cNvSpPr>
          <p:nvPr/>
        </p:nvSpPr>
        <p:spPr bwMode="auto">
          <a:xfrm>
            <a:off x="4500563" y="6432550"/>
            <a:ext cx="1519237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pl-PL" sz="900" b="1">
                <a:solidFill>
                  <a:srgbClr val="2D3257"/>
                </a:solidFill>
              </a:rPr>
              <a:t>www.kedzierzynkozle.pl	</a:t>
            </a:r>
            <a:endParaRPr lang="pl-PL" sz="900"/>
          </a:p>
        </p:txBody>
      </p:sp>
      <p:pic>
        <p:nvPicPr>
          <p:cNvPr id="26630" name="Obraz 4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88938" y="6180138"/>
            <a:ext cx="1519237" cy="417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631" name="pole tekstowe 14"/>
          <p:cNvSpPr txBox="1">
            <a:spLocks noChangeArrowheads="1"/>
          </p:cNvSpPr>
          <p:nvPr/>
        </p:nvSpPr>
        <p:spPr bwMode="auto">
          <a:xfrm>
            <a:off x="8388424" y="6423025"/>
            <a:ext cx="504751" cy="2308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pl-PL" sz="900" dirty="0">
                <a:solidFill>
                  <a:srgbClr val="2D3257"/>
                </a:solidFill>
              </a:rPr>
              <a:t>16/34</a:t>
            </a:r>
            <a:endParaRPr lang="pl-PL" sz="900" dirty="0"/>
          </a:p>
        </p:txBody>
      </p:sp>
      <p:pic>
        <p:nvPicPr>
          <p:cNvPr id="3" name="Picture 4" descr="szara_fala">
            <a:extLst>
              <a:ext uri="{FF2B5EF4-FFF2-40B4-BE49-F238E27FC236}">
                <a16:creationId xmlns:a16="http://schemas.microsoft.com/office/drawing/2014/main" id="{A838D9E9-B223-62E8-F173-4B24C8CC065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549275"/>
            <a:ext cx="9144000" cy="43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 Box 6">
            <a:extLst>
              <a:ext uri="{FF2B5EF4-FFF2-40B4-BE49-F238E27FC236}">
                <a16:creationId xmlns:a16="http://schemas.microsoft.com/office/drawing/2014/main" id="{767C1EB2-2599-93A3-2705-91FE5058715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51919" y="254048"/>
            <a:ext cx="4896545" cy="3200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r">
              <a:lnSpc>
                <a:spcPct val="150000"/>
              </a:lnSpc>
              <a:defRPr/>
            </a:pPr>
            <a:r>
              <a:rPr lang="pl-PL" sz="1100" dirty="0">
                <a:latin typeface="Calibri" panose="020F0502020204030204" pitchFamily="34" charset="0"/>
                <a:cs typeface="Calibri" panose="020F0502020204030204" pitchFamily="34" charset="0"/>
              </a:rPr>
              <a:t>WYKONANIE BUDŻETU MIASTA KĘDZIERZYN-KOŹLE ZA ROK 2023</a:t>
            </a:r>
          </a:p>
        </p:txBody>
      </p:sp>
      <p:sp>
        <p:nvSpPr>
          <p:cNvPr id="5" name="pole tekstowe 4">
            <a:extLst>
              <a:ext uri="{FF2B5EF4-FFF2-40B4-BE49-F238E27FC236}">
                <a16:creationId xmlns:a16="http://schemas.microsoft.com/office/drawing/2014/main" id="{455F355E-E7A1-AD1E-E67C-0150FA8052AB}"/>
              </a:ext>
            </a:extLst>
          </p:cNvPr>
          <p:cNvSpPr txBox="1"/>
          <p:nvPr/>
        </p:nvSpPr>
        <p:spPr>
          <a:xfrm>
            <a:off x="2275319" y="5157192"/>
            <a:ext cx="6257121" cy="6785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50000"/>
              </a:lnSpc>
            </a:pPr>
            <a:r>
              <a:rPr lang="pl-PL" sz="1400" dirty="0">
                <a:solidFill>
                  <a:srgbClr val="002060"/>
                </a:solidFill>
              </a:rPr>
              <a:t>Budowa łącznika do Obwodnicy Północnej</a:t>
            </a:r>
          </a:p>
          <a:p>
            <a:pPr algn="r">
              <a:lnSpc>
                <a:spcPct val="150000"/>
              </a:lnSpc>
            </a:pPr>
            <a:r>
              <a:rPr lang="pl-PL" sz="1300" dirty="0">
                <a:solidFill>
                  <a:srgbClr val="002060"/>
                </a:solidFill>
              </a:rPr>
              <a:t>przy wsparciu Rządowego Funduszu Rozwoju Dróg</a:t>
            </a:r>
          </a:p>
        </p:txBody>
      </p:sp>
      <p:pic>
        <p:nvPicPr>
          <p:cNvPr id="6" name="Obraz 5">
            <a:extLst>
              <a:ext uri="{FF2B5EF4-FFF2-40B4-BE49-F238E27FC236}">
                <a16:creationId xmlns:a16="http://schemas.microsoft.com/office/drawing/2014/main" id="{32FC4F9D-3735-0D2B-8F7F-EEF9802D16C5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1680" y="1052736"/>
            <a:ext cx="5760640" cy="40714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374521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7" name="pole tekstowe 10"/>
          <p:cNvSpPr txBox="1">
            <a:spLocks noChangeArrowheads="1"/>
          </p:cNvSpPr>
          <p:nvPr/>
        </p:nvSpPr>
        <p:spPr bwMode="auto">
          <a:xfrm>
            <a:off x="8459788" y="6381750"/>
            <a:ext cx="360362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endParaRPr lang="pl-PL" sz="1200"/>
          </a:p>
        </p:txBody>
      </p:sp>
      <p:pic>
        <p:nvPicPr>
          <p:cNvPr id="26628" name="Picture 4" descr="szara_fala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5732463"/>
            <a:ext cx="9144000" cy="433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629" name="pole tekstowe 12"/>
          <p:cNvSpPr txBox="1">
            <a:spLocks noChangeArrowheads="1"/>
          </p:cNvSpPr>
          <p:nvPr/>
        </p:nvSpPr>
        <p:spPr bwMode="auto">
          <a:xfrm>
            <a:off x="4500563" y="6432550"/>
            <a:ext cx="1519237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pl-PL" sz="900" b="1">
                <a:solidFill>
                  <a:srgbClr val="2D3257"/>
                </a:solidFill>
              </a:rPr>
              <a:t>www.kedzierzynkozle.pl	</a:t>
            </a:r>
            <a:endParaRPr lang="pl-PL" sz="900"/>
          </a:p>
        </p:txBody>
      </p:sp>
      <p:pic>
        <p:nvPicPr>
          <p:cNvPr id="26630" name="Obraz 4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88938" y="6180138"/>
            <a:ext cx="1519237" cy="417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631" name="pole tekstowe 14"/>
          <p:cNvSpPr txBox="1">
            <a:spLocks noChangeArrowheads="1"/>
          </p:cNvSpPr>
          <p:nvPr/>
        </p:nvSpPr>
        <p:spPr bwMode="auto">
          <a:xfrm>
            <a:off x="8388424" y="6423025"/>
            <a:ext cx="504751" cy="2308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pl-PL" sz="900" dirty="0">
                <a:solidFill>
                  <a:srgbClr val="2D3257"/>
                </a:solidFill>
              </a:rPr>
              <a:t>18/34</a:t>
            </a:r>
            <a:endParaRPr lang="pl-PL" sz="900" dirty="0"/>
          </a:p>
        </p:txBody>
      </p:sp>
      <p:pic>
        <p:nvPicPr>
          <p:cNvPr id="3" name="Picture 4" descr="szara_fala">
            <a:extLst>
              <a:ext uri="{FF2B5EF4-FFF2-40B4-BE49-F238E27FC236}">
                <a16:creationId xmlns:a16="http://schemas.microsoft.com/office/drawing/2014/main" id="{A838D9E9-B223-62E8-F173-4B24C8CC065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549275"/>
            <a:ext cx="9144000" cy="43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 Box 6">
            <a:extLst>
              <a:ext uri="{FF2B5EF4-FFF2-40B4-BE49-F238E27FC236}">
                <a16:creationId xmlns:a16="http://schemas.microsoft.com/office/drawing/2014/main" id="{767C1EB2-2599-93A3-2705-91FE5058715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51919" y="254048"/>
            <a:ext cx="4896545" cy="3200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r">
              <a:lnSpc>
                <a:spcPct val="150000"/>
              </a:lnSpc>
              <a:defRPr/>
            </a:pPr>
            <a:r>
              <a:rPr lang="pl-PL" sz="1100" dirty="0">
                <a:latin typeface="Calibri" panose="020F0502020204030204" pitchFamily="34" charset="0"/>
                <a:cs typeface="Calibri" panose="020F0502020204030204" pitchFamily="34" charset="0"/>
              </a:rPr>
              <a:t>WYKONANIE BUDŻETU MIASTA KĘDZIERZYN-KOŹLE ZA ROK 2023</a:t>
            </a:r>
          </a:p>
        </p:txBody>
      </p:sp>
      <p:sp>
        <p:nvSpPr>
          <p:cNvPr id="2" name="pole tekstowe 1">
            <a:extLst>
              <a:ext uri="{FF2B5EF4-FFF2-40B4-BE49-F238E27FC236}">
                <a16:creationId xmlns:a16="http://schemas.microsoft.com/office/drawing/2014/main" id="{6D0FD581-D62A-8327-46B0-AF14AAC7ED95}"/>
              </a:ext>
            </a:extLst>
          </p:cNvPr>
          <p:cNvSpPr txBox="1"/>
          <p:nvPr/>
        </p:nvSpPr>
        <p:spPr>
          <a:xfrm>
            <a:off x="611559" y="5157192"/>
            <a:ext cx="7920881" cy="9310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50000"/>
              </a:lnSpc>
            </a:pPr>
            <a:r>
              <a:rPr lang="pl-PL" sz="1400" dirty="0">
                <a:solidFill>
                  <a:srgbClr val="002060"/>
                </a:solidFill>
              </a:rPr>
              <a:t>Budowa Centrum Współpracy „</a:t>
            </a:r>
            <a:r>
              <a:rPr lang="pl-PL" sz="1400" dirty="0" err="1">
                <a:solidFill>
                  <a:srgbClr val="002060"/>
                </a:solidFill>
              </a:rPr>
              <a:t>Dugnad</a:t>
            </a:r>
            <a:r>
              <a:rPr lang="pl-PL" sz="1400" dirty="0">
                <a:solidFill>
                  <a:srgbClr val="002060"/>
                </a:solidFill>
              </a:rPr>
              <a:t>” w byłej PSP nr 6 (os. Śródmieście) </a:t>
            </a:r>
          </a:p>
          <a:p>
            <a:pPr algn="r">
              <a:lnSpc>
                <a:spcPct val="150000"/>
              </a:lnSpc>
            </a:pPr>
            <a:r>
              <a:rPr lang="pl-PL" sz="1300" dirty="0">
                <a:solidFill>
                  <a:srgbClr val="002060"/>
                </a:solidFill>
              </a:rPr>
              <a:t>przy wsparciu Mechanizmu Finansowego EOG oraz Norweskiego Mechanizmu Finansowego</a:t>
            </a:r>
          </a:p>
          <a:p>
            <a:pPr algn="r"/>
            <a:r>
              <a:rPr lang="pl-PL" sz="1300" dirty="0">
                <a:solidFill>
                  <a:srgbClr val="002060"/>
                </a:solidFill>
              </a:rPr>
              <a:t>.</a:t>
            </a:r>
            <a:r>
              <a:rPr lang="pl-PL" sz="1400" dirty="0">
                <a:solidFill>
                  <a:srgbClr val="002060"/>
                </a:solidFill>
              </a:rPr>
              <a:t> </a:t>
            </a:r>
          </a:p>
        </p:txBody>
      </p:sp>
      <p:pic>
        <p:nvPicPr>
          <p:cNvPr id="6" name="Obraz 5">
            <a:extLst>
              <a:ext uri="{FF2B5EF4-FFF2-40B4-BE49-F238E27FC236}">
                <a16:creationId xmlns:a16="http://schemas.microsoft.com/office/drawing/2014/main" id="{2A413540-1436-039D-7088-222A877D062B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1680" y="1035440"/>
            <a:ext cx="5760640" cy="40497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113840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7" name="pole tekstowe 10"/>
          <p:cNvSpPr txBox="1">
            <a:spLocks noChangeArrowheads="1"/>
          </p:cNvSpPr>
          <p:nvPr/>
        </p:nvSpPr>
        <p:spPr bwMode="auto">
          <a:xfrm>
            <a:off x="8459788" y="6381750"/>
            <a:ext cx="360362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endParaRPr lang="pl-PL" sz="1200"/>
          </a:p>
        </p:txBody>
      </p:sp>
      <p:pic>
        <p:nvPicPr>
          <p:cNvPr id="26628" name="Picture 4" descr="szara_fala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5732463"/>
            <a:ext cx="9144000" cy="433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629" name="pole tekstowe 12"/>
          <p:cNvSpPr txBox="1">
            <a:spLocks noChangeArrowheads="1"/>
          </p:cNvSpPr>
          <p:nvPr/>
        </p:nvSpPr>
        <p:spPr bwMode="auto">
          <a:xfrm>
            <a:off x="4500563" y="6432550"/>
            <a:ext cx="1519237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pl-PL" sz="900" b="1">
                <a:solidFill>
                  <a:srgbClr val="2D3257"/>
                </a:solidFill>
              </a:rPr>
              <a:t>www.kedzierzynkozle.pl	</a:t>
            </a:r>
            <a:endParaRPr lang="pl-PL" sz="900"/>
          </a:p>
        </p:txBody>
      </p:sp>
      <p:pic>
        <p:nvPicPr>
          <p:cNvPr id="26630" name="Obraz 4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88938" y="6180138"/>
            <a:ext cx="1519237" cy="417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631" name="pole tekstowe 14"/>
          <p:cNvSpPr txBox="1">
            <a:spLocks noChangeArrowheads="1"/>
          </p:cNvSpPr>
          <p:nvPr/>
        </p:nvSpPr>
        <p:spPr bwMode="auto">
          <a:xfrm>
            <a:off x="8388424" y="6423025"/>
            <a:ext cx="504751" cy="2308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pl-PL" sz="900" dirty="0">
                <a:solidFill>
                  <a:srgbClr val="2D3257"/>
                </a:solidFill>
              </a:rPr>
              <a:t>19/34</a:t>
            </a:r>
            <a:endParaRPr lang="pl-PL" sz="900" dirty="0"/>
          </a:p>
        </p:txBody>
      </p:sp>
      <p:pic>
        <p:nvPicPr>
          <p:cNvPr id="3" name="Picture 4" descr="szara_fala">
            <a:extLst>
              <a:ext uri="{FF2B5EF4-FFF2-40B4-BE49-F238E27FC236}">
                <a16:creationId xmlns:a16="http://schemas.microsoft.com/office/drawing/2014/main" id="{A838D9E9-B223-62E8-F173-4B24C8CC065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549275"/>
            <a:ext cx="9144000" cy="43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 Box 6">
            <a:extLst>
              <a:ext uri="{FF2B5EF4-FFF2-40B4-BE49-F238E27FC236}">
                <a16:creationId xmlns:a16="http://schemas.microsoft.com/office/drawing/2014/main" id="{767C1EB2-2599-93A3-2705-91FE5058715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51919" y="254048"/>
            <a:ext cx="4896545" cy="3200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r">
              <a:lnSpc>
                <a:spcPct val="150000"/>
              </a:lnSpc>
              <a:defRPr/>
            </a:pPr>
            <a:r>
              <a:rPr lang="pl-PL" sz="1100" dirty="0">
                <a:latin typeface="Calibri" panose="020F0502020204030204" pitchFamily="34" charset="0"/>
                <a:cs typeface="Calibri" panose="020F0502020204030204" pitchFamily="34" charset="0"/>
              </a:rPr>
              <a:t>WYKONANIE BUDŻETU MIASTA KĘDZIERZYN-KOŹLE ZA ROK 2023</a:t>
            </a:r>
          </a:p>
        </p:txBody>
      </p:sp>
      <p:sp>
        <p:nvSpPr>
          <p:cNvPr id="2" name="pole tekstowe 1">
            <a:extLst>
              <a:ext uri="{FF2B5EF4-FFF2-40B4-BE49-F238E27FC236}">
                <a16:creationId xmlns:a16="http://schemas.microsoft.com/office/drawing/2014/main" id="{09084B33-B5FF-BAC3-6B3C-74D2268CA5C9}"/>
              </a:ext>
            </a:extLst>
          </p:cNvPr>
          <p:cNvSpPr txBox="1"/>
          <p:nvPr/>
        </p:nvSpPr>
        <p:spPr>
          <a:xfrm>
            <a:off x="3931504" y="5157192"/>
            <a:ext cx="4600936" cy="6785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50000"/>
              </a:lnSpc>
            </a:pPr>
            <a:r>
              <a:rPr lang="pl-PL" sz="1400" dirty="0">
                <a:solidFill>
                  <a:srgbClr val="002060"/>
                </a:solidFill>
              </a:rPr>
              <a:t>Remont mostu (os. Blachownia)</a:t>
            </a:r>
          </a:p>
          <a:p>
            <a:pPr algn="r">
              <a:lnSpc>
                <a:spcPct val="150000"/>
              </a:lnSpc>
            </a:pPr>
            <a:r>
              <a:rPr lang="pl-PL" sz="1300" dirty="0">
                <a:solidFill>
                  <a:srgbClr val="002060"/>
                </a:solidFill>
              </a:rPr>
              <a:t>przy wsparciu Rządowego Funduszu Rozwoju Dróg </a:t>
            </a:r>
          </a:p>
        </p:txBody>
      </p:sp>
      <p:pic>
        <p:nvPicPr>
          <p:cNvPr id="7" name="Obraz 6">
            <a:extLst>
              <a:ext uri="{FF2B5EF4-FFF2-40B4-BE49-F238E27FC236}">
                <a16:creationId xmlns:a16="http://schemas.microsoft.com/office/drawing/2014/main" id="{68DF0B9D-D2CB-5659-6DC7-635DF41C3CAB}"/>
              </a:ext>
            </a:extLst>
          </p:cNvPr>
          <p:cNvPicPr>
            <a:picLocks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1680" y="1053184"/>
            <a:ext cx="5760640" cy="403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983152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4" descr="szara_fala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549275"/>
            <a:ext cx="9144000" cy="43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54" name="Text Box 6"/>
          <p:cNvSpPr txBox="1">
            <a:spLocks noChangeArrowheads="1"/>
          </p:cNvSpPr>
          <p:nvPr/>
        </p:nvSpPr>
        <p:spPr bwMode="auto">
          <a:xfrm>
            <a:off x="3851919" y="254048"/>
            <a:ext cx="4896545" cy="3200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r">
              <a:lnSpc>
                <a:spcPct val="150000"/>
              </a:lnSpc>
              <a:defRPr/>
            </a:pPr>
            <a:r>
              <a:rPr lang="pl-PL" sz="1100" dirty="0">
                <a:latin typeface="Calibri" panose="020F0502020204030204" pitchFamily="34" charset="0"/>
                <a:cs typeface="Calibri" panose="020F0502020204030204" pitchFamily="34" charset="0"/>
              </a:rPr>
              <a:t>WYKONANIE BUDŻETU MIASTA KĘDZIERZYN-KOŹLE ZA ROK 2023</a:t>
            </a:r>
          </a:p>
        </p:txBody>
      </p:sp>
      <p:pic>
        <p:nvPicPr>
          <p:cNvPr id="16388" name="Picture 4" descr="szara_fala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5734050"/>
            <a:ext cx="9144000" cy="433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89" name="Obraz 9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88938" y="6180138"/>
            <a:ext cx="1519237" cy="417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390" name="pole tekstowe 11"/>
          <p:cNvSpPr txBox="1">
            <a:spLocks noChangeArrowheads="1"/>
          </p:cNvSpPr>
          <p:nvPr/>
        </p:nvSpPr>
        <p:spPr bwMode="auto">
          <a:xfrm>
            <a:off x="4500563" y="6432550"/>
            <a:ext cx="1519237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pl-PL" sz="900" b="1">
                <a:solidFill>
                  <a:srgbClr val="2D3257"/>
                </a:solidFill>
              </a:rPr>
              <a:t>www.kedzierzynkozle.pl	</a:t>
            </a:r>
            <a:endParaRPr lang="pl-PL" sz="900"/>
          </a:p>
        </p:txBody>
      </p:sp>
      <p:sp>
        <p:nvSpPr>
          <p:cNvPr id="16391" name="pole tekstowe 13"/>
          <p:cNvSpPr txBox="1">
            <a:spLocks noChangeArrowheads="1"/>
          </p:cNvSpPr>
          <p:nvPr/>
        </p:nvSpPr>
        <p:spPr bwMode="auto">
          <a:xfrm>
            <a:off x="8459788" y="6423025"/>
            <a:ext cx="433387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pl-PL" sz="900" dirty="0">
                <a:solidFill>
                  <a:srgbClr val="2D3257"/>
                </a:solidFill>
              </a:rPr>
              <a:t>2/34</a:t>
            </a:r>
            <a:r>
              <a:rPr lang="pl-PL" sz="900" b="1" dirty="0">
                <a:solidFill>
                  <a:srgbClr val="2D3257"/>
                </a:solidFill>
              </a:rPr>
              <a:t>	</a:t>
            </a:r>
            <a:endParaRPr lang="pl-PL" sz="900" dirty="0"/>
          </a:p>
        </p:txBody>
      </p:sp>
      <p:cxnSp>
        <p:nvCxnSpPr>
          <p:cNvPr id="16465" name="AutoShape 81"/>
          <p:cNvCxnSpPr>
            <a:cxnSpLocks noChangeShapeType="1"/>
          </p:cNvCxnSpPr>
          <p:nvPr/>
        </p:nvCxnSpPr>
        <p:spPr bwMode="auto">
          <a:xfrm rot="16200000" flipH="1">
            <a:off x="5579269" y="1843882"/>
            <a:ext cx="863600" cy="2881313"/>
          </a:xfrm>
          <a:prstGeom prst="bentConnector3">
            <a:avLst>
              <a:gd name="adj1" fmla="val 49815"/>
            </a:avLst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  <a:effectLst/>
        </p:spPr>
      </p:cxnSp>
      <p:cxnSp>
        <p:nvCxnSpPr>
          <p:cNvPr id="16466" name="AutoShape 82"/>
          <p:cNvCxnSpPr>
            <a:cxnSpLocks noChangeShapeType="1"/>
          </p:cNvCxnSpPr>
          <p:nvPr/>
        </p:nvCxnSpPr>
        <p:spPr bwMode="auto">
          <a:xfrm rot="5400000">
            <a:off x="2700338" y="1844675"/>
            <a:ext cx="863600" cy="2879725"/>
          </a:xfrm>
          <a:prstGeom prst="bentConnector3">
            <a:avLst>
              <a:gd name="adj1" fmla="val 49815"/>
            </a:avLst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  <a:effectLst/>
        </p:spPr>
      </p:cxnSp>
      <p:sp>
        <p:nvSpPr>
          <p:cNvPr id="16467" name="AutoShape 29"/>
          <p:cNvSpPr>
            <a:spLocks noChangeArrowheads="1"/>
          </p:cNvSpPr>
          <p:nvPr/>
        </p:nvSpPr>
        <p:spPr bwMode="auto">
          <a:xfrm>
            <a:off x="1331913" y="1412875"/>
            <a:ext cx="6478587" cy="1184275"/>
          </a:xfrm>
          <a:prstGeom prst="flowChartAlternateProcess">
            <a:avLst/>
          </a:prstGeom>
          <a:solidFill>
            <a:srgbClr val="C0000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pl-PL" sz="2800" b="1" dirty="0">
                <a:solidFill>
                  <a:schemeClr val="bg1"/>
                </a:solidFill>
                <a:latin typeface="+mn-lt"/>
                <a:cs typeface="Calibri" panose="020F0502020204030204" pitchFamily="34" charset="0"/>
              </a:rPr>
              <a:t>DOCHODY I PRZYCHODY </a:t>
            </a:r>
          </a:p>
          <a:p>
            <a:pPr algn="ctr"/>
            <a:r>
              <a:rPr lang="pl-PL" sz="2800" b="1" dirty="0">
                <a:solidFill>
                  <a:schemeClr val="bg1"/>
                </a:solidFill>
                <a:latin typeface="+mn-lt"/>
                <a:cs typeface="Calibri" panose="020F0502020204030204" pitchFamily="34" charset="0"/>
              </a:rPr>
              <a:t>384,67 mln zł</a:t>
            </a:r>
          </a:p>
        </p:txBody>
      </p:sp>
      <p:cxnSp>
        <p:nvCxnSpPr>
          <p:cNvPr id="16469" name="AutoShape 85"/>
          <p:cNvCxnSpPr>
            <a:cxnSpLocks noChangeShapeType="1"/>
          </p:cNvCxnSpPr>
          <p:nvPr/>
        </p:nvCxnSpPr>
        <p:spPr bwMode="auto">
          <a:xfrm>
            <a:off x="4571207" y="2597844"/>
            <a:ext cx="793" cy="1119188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</p:cxnSp>
      <p:sp>
        <p:nvSpPr>
          <p:cNvPr id="16472" name="AutoShape 32"/>
          <p:cNvSpPr>
            <a:spLocks noChangeArrowheads="1"/>
          </p:cNvSpPr>
          <p:nvPr/>
        </p:nvSpPr>
        <p:spPr bwMode="auto">
          <a:xfrm>
            <a:off x="6588125" y="3716338"/>
            <a:ext cx="1727200" cy="1584325"/>
          </a:xfrm>
          <a:prstGeom prst="roundRect">
            <a:avLst>
              <a:gd name="adj" fmla="val 16667"/>
            </a:avLst>
          </a:prstGeom>
          <a:solidFill>
            <a:schemeClr val="accent2">
              <a:lumMod val="40000"/>
              <a:lumOff val="60000"/>
            </a:schemeClr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pl-PL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cs typeface="Calibri" panose="020F0502020204030204" pitchFamily="34" charset="0"/>
              </a:rPr>
              <a:t>PRZYCHODY</a:t>
            </a:r>
          </a:p>
          <a:p>
            <a:pPr algn="ctr"/>
            <a:r>
              <a:rPr lang="pl-PL" b="1" dirty="0">
                <a:solidFill>
                  <a:srgbClr val="C00000"/>
                </a:solidFill>
                <a:latin typeface="+mj-lt"/>
                <a:cs typeface="Calibri" panose="020F0502020204030204" pitchFamily="34" charset="0"/>
              </a:rPr>
              <a:t>41,47 mln zł</a:t>
            </a:r>
          </a:p>
        </p:txBody>
      </p:sp>
      <p:sp>
        <p:nvSpPr>
          <p:cNvPr id="16473" name="AutoShape 30"/>
          <p:cNvSpPr>
            <a:spLocks noChangeArrowheads="1"/>
          </p:cNvSpPr>
          <p:nvPr/>
        </p:nvSpPr>
        <p:spPr bwMode="auto">
          <a:xfrm>
            <a:off x="755650" y="3716338"/>
            <a:ext cx="1800225" cy="1584325"/>
          </a:xfrm>
          <a:prstGeom prst="roundRect">
            <a:avLst>
              <a:gd name="adj" fmla="val 16667"/>
            </a:avLst>
          </a:prstGeom>
          <a:solidFill>
            <a:schemeClr val="accent2">
              <a:lumMod val="40000"/>
              <a:lumOff val="60000"/>
            </a:schemeClr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pl-PL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cs typeface="Calibri" panose="020F0502020204030204" pitchFamily="34" charset="0"/>
              </a:rPr>
              <a:t>DOCHODY </a:t>
            </a:r>
          </a:p>
          <a:p>
            <a:pPr algn="ctr"/>
            <a:r>
              <a:rPr lang="pl-PL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cs typeface="Calibri" panose="020F0502020204030204" pitchFamily="34" charset="0"/>
              </a:rPr>
              <a:t>BIEŻĄCE</a:t>
            </a:r>
          </a:p>
          <a:p>
            <a:pPr algn="ctr"/>
            <a:r>
              <a:rPr lang="pl-PL" b="1" dirty="0">
                <a:solidFill>
                  <a:srgbClr val="C00000"/>
                </a:solidFill>
                <a:latin typeface="+mn-lt"/>
                <a:cs typeface="Calibri" panose="020F0502020204030204" pitchFamily="34" charset="0"/>
              </a:rPr>
              <a:t>310,63 mln zł</a:t>
            </a:r>
          </a:p>
        </p:txBody>
      </p:sp>
      <p:sp>
        <p:nvSpPr>
          <p:cNvPr id="16474" name="AutoShape 31"/>
          <p:cNvSpPr>
            <a:spLocks noChangeArrowheads="1"/>
          </p:cNvSpPr>
          <p:nvPr/>
        </p:nvSpPr>
        <p:spPr bwMode="auto">
          <a:xfrm>
            <a:off x="3708400" y="3716338"/>
            <a:ext cx="1728788" cy="1584325"/>
          </a:xfrm>
          <a:prstGeom prst="roundRect">
            <a:avLst>
              <a:gd name="adj" fmla="val 16667"/>
            </a:avLst>
          </a:prstGeom>
          <a:solidFill>
            <a:schemeClr val="accent2">
              <a:lumMod val="40000"/>
              <a:lumOff val="60000"/>
            </a:schemeClr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pl-PL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cs typeface="Calibri" panose="020F0502020204030204" pitchFamily="34" charset="0"/>
              </a:rPr>
              <a:t>DOCHODY </a:t>
            </a:r>
          </a:p>
          <a:p>
            <a:pPr algn="ctr"/>
            <a:r>
              <a:rPr lang="pl-PL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cs typeface="Calibri" panose="020F0502020204030204" pitchFamily="34" charset="0"/>
              </a:rPr>
              <a:t>MAJĄTKOWE</a:t>
            </a:r>
          </a:p>
          <a:p>
            <a:pPr algn="ctr"/>
            <a:r>
              <a:rPr lang="pl-PL" b="1" dirty="0">
                <a:solidFill>
                  <a:srgbClr val="C00000"/>
                </a:solidFill>
                <a:latin typeface="+mj-lt"/>
                <a:cs typeface="Calibri" panose="020F0502020204030204" pitchFamily="34" charset="0"/>
              </a:rPr>
              <a:t>32,57 mln zł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7" name="pole tekstowe 10"/>
          <p:cNvSpPr txBox="1">
            <a:spLocks noChangeArrowheads="1"/>
          </p:cNvSpPr>
          <p:nvPr/>
        </p:nvSpPr>
        <p:spPr bwMode="auto">
          <a:xfrm>
            <a:off x="8459788" y="6381750"/>
            <a:ext cx="360362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endParaRPr lang="pl-PL" sz="1200"/>
          </a:p>
        </p:txBody>
      </p:sp>
      <p:pic>
        <p:nvPicPr>
          <p:cNvPr id="26628" name="Picture 4" descr="szara_fala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5732463"/>
            <a:ext cx="9144000" cy="433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629" name="pole tekstowe 12"/>
          <p:cNvSpPr txBox="1">
            <a:spLocks noChangeArrowheads="1"/>
          </p:cNvSpPr>
          <p:nvPr/>
        </p:nvSpPr>
        <p:spPr bwMode="auto">
          <a:xfrm>
            <a:off x="4500563" y="6432550"/>
            <a:ext cx="1519237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pl-PL" sz="900" b="1">
                <a:solidFill>
                  <a:srgbClr val="2D3257"/>
                </a:solidFill>
              </a:rPr>
              <a:t>www.kedzierzynkozle.pl	</a:t>
            </a:r>
            <a:endParaRPr lang="pl-PL" sz="900"/>
          </a:p>
        </p:txBody>
      </p:sp>
      <p:pic>
        <p:nvPicPr>
          <p:cNvPr id="26630" name="Obraz 4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88938" y="6180138"/>
            <a:ext cx="1519237" cy="417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631" name="pole tekstowe 14"/>
          <p:cNvSpPr txBox="1">
            <a:spLocks noChangeArrowheads="1"/>
          </p:cNvSpPr>
          <p:nvPr/>
        </p:nvSpPr>
        <p:spPr bwMode="auto">
          <a:xfrm>
            <a:off x="8388424" y="6423025"/>
            <a:ext cx="504751" cy="2308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pl-PL" sz="900" dirty="0">
                <a:solidFill>
                  <a:srgbClr val="2D3257"/>
                </a:solidFill>
              </a:rPr>
              <a:t>23/34</a:t>
            </a:r>
            <a:endParaRPr lang="pl-PL" sz="900" dirty="0"/>
          </a:p>
        </p:txBody>
      </p:sp>
      <p:pic>
        <p:nvPicPr>
          <p:cNvPr id="3" name="Picture 4" descr="szara_fala">
            <a:extLst>
              <a:ext uri="{FF2B5EF4-FFF2-40B4-BE49-F238E27FC236}">
                <a16:creationId xmlns:a16="http://schemas.microsoft.com/office/drawing/2014/main" id="{A838D9E9-B223-62E8-F173-4B24C8CC065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549275"/>
            <a:ext cx="9144000" cy="43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 Box 6">
            <a:extLst>
              <a:ext uri="{FF2B5EF4-FFF2-40B4-BE49-F238E27FC236}">
                <a16:creationId xmlns:a16="http://schemas.microsoft.com/office/drawing/2014/main" id="{767C1EB2-2599-93A3-2705-91FE5058715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51919" y="254048"/>
            <a:ext cx="4896545" cy="3200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r">
              <a:lnSpc>
                <a:spcPct val="150000"/>
              </a:lnSpc>
              <a:defRPr/>
            </a:pPr>
            <a:r>
              <a:rPr lang="pl-PL" sz="1100" dirty="0">
                <a:latin typeface="Calibri" panose="020F0502020204030204" pitchFamily="34" charset="0"/>
                <a:cs typeface="Calibri" panose="020F0502020204030204" pitchFamily="34" charset="0"/>
              </a:rPr>
              <a:t>WYKONANIE BUDŻETU MIASTA KĘDZIERZYN-KOŹLE ZA ROK 2023</a:t>
            </a:r>
          </a:p>
        </p:txBody>
      </p:sp>
      <p:sp>
        <p:nvSpPr>
          <p:cNvPr id="2" name="pole tekstowe 1">
            <a:extLst>
              <a:ext uri="{FF2B5EF4-FFF2-40B4-BE49-F238E27FC236}">
                <a16:creationId xmlns:a16="http://schemas.microsoft.com/office/drawing/2014/main" id="{44028B3D-0195-BE8D-AAD6-4C66CF9D9ACD}"/>
              </a:ext>
            </a:extLst>
          </p:cNvPr>
          <p:cNvSpPr txBox="1"/>
          <p:nvPr/>
        </p:nvSpPr>
        <p:spPr>
          <a:xfrm>
            <a:off x="3275856" y="5291916"/>
            <a:ext cx="5256584" cy="6785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50000"/>
              </a:lnSpc>
            </a:pPr>
            <a:r>
              <a:rPr lang="pl-PL" sz="1400" dirty="0">
                <a:solidFill>
                  <a:srgbClr val="002060"/>
                </a:solidFill>
              </a:rPr>
              <a:t>Przebudowa ul. Złotniczej (os. Stare Miasto)</a:t>
            </a:r>
          </a:p>
          <a:p>
            <a:pPr algn="r">
              <a:lnSpc>
                <a:spcPct val="150000"/>
              </a:lnSpc>
            </a:pPr>
            <a:r>
              <a:rPr lang="pl-PL" sz="1300" dirty="0">
                <a:solidFill>
                  <a:srgbClr val="002060"/>
                </a:solidFill>
              </a:rPr>
              <a:t>przy wsparciu Rządowego Funduszu Rozwoju Dróg</a:t>
            </a:r>
          </a:p>
        </p:txBody>
      </p:sp>
      <p:pic>
        <p:nvPicPr>
          <p:cNvPr id="7" name="Obraz 6">
            <a:extLst>
              <a:ext uri="{FF2B5EF4-FFF2-40B4-BE49-F238E27FC236}">
                <a16:creationId xmlns:a16="http://schemas.microsoft.com/office/drawing/2014/main" id="{1BAA6AFD-9640-D9DA-3AFD-90F64E1789C1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1681" y="1065397"/>
            <a:ext cx="5760640" cy="40917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338300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7" name="pole tekstowe 10"/>
          <p:cNvSpPr txBox="1">
            <a:spLocks noChangeArrowheads="1"/>
          </p:cNvSpPr>
          <p:nvPr/>
        </p:nvSpPr>
        <p:spPr bwMode="auto">
          <a:xfrm>
            <a:off x="8459788" y="6381750"/>
            <a:ext cx="360362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endParaRPr lang="pl-PL" sz="1200"/>
          </a:p>
        </p:txBody>
      </p:sp>
      <p:pic>
        <p:nvPicPr>
          <p:cNvPr id="26628" name="Picture 4" descr="szara_fala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5732463"/>
            <a:ext cx="9144000" cy="433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629" name="pole tekstowe 12"/>
          <p:cNvSpPr txBox="1">
            <a:spLocks noChangeArrowheads="1"/>
          </p:cNvSpPr>
          <p:nvPr/>
        </p:nvSpPr>
        <p:spPr bwMode="auto">
          <a:xfrm>
            <a:off x="4500563" y="6432550"/>
            <a:ext cx="1519237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pl-PL" sz="900" b="1">
                <a:solidFill>
                  <a:srgbClr val="2D3257"/>
                </a:solidFill>
              </a:rPr>
              <a:t>www.kedzierzynkozle.pl	</a:t>
            </a:r>
            <a:endParaRPr lang="pl-PL" sz="900"/>
          </a:p>
        </p:txBody>
      </p:sp>
      <p:pic>
        <p:nvPicPr>
          <p:cNvPr id="26630" name="Obraz 4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88938" y="6180138"/>
            <a:ext cx="1519237" cy="417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631" name="pole tekstowe 14"/>
          <p:cNvSpPr txBox="1">
            <a:spLocks noChangeArrowheads="1"/>
          </p:cNvSpPr>
          <p:nvPr/>
        </p:nvSpPr>
        <p:spPr bwMode="auto">
          <a:xfrm>
            <a:off x="8388424" y="6423025"/>
            <a:ext cx="50475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pl-PL" sz="900" dirty="0">
                <a:solidFill>
                  <a:srgbClr val="2D3257"/>
                </a:solidFill>
              </a:rPr>
              <a:t>24/34</a:t>
            </a:r>
            <a:r>
              <a:rPr lang="pl-PL" sz="900" b="1" dirty="0">
                <a:solidFill>
                  <a:srgbClr val="2D3257"/>
                </a:solidFill>
              </a:rPr>
              <a:t>	</a:t>
            </a:r>
            <a:endParaRPr lang="pl-PL" sz="900" dirty="0"/>
          </a:p>
        </p:txBody>
      </p:sp>
      <p:pic>
        <p:nvPicPr>
          <p:cNvPr id="3" name="Picture 4" descr="szara_fala">
            <a:extLst>
              <a:ext uri="{FF2B5EF4-FFF2-40B4-BE49-F238E27FC236}">
                <a16:creationId xmlns:a16="http://schemas.microsoft.com/office/drawing/2014/main" id="{A838D9E9-B223-62E8-F173-4B24C8CC065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549275"/>
            <a:ext cx="9144000" cy="43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 Box 6">
            <a:extLst>
              <a:ext uri="{FF2B5EF4-FFF2-40B4-BE49-F238E27FC236}">
                <a16:creationId xmlns:a16="http://schemas.microsoft.com/office/drawing/2014/main" id="{767C1EB2-2599-93A3-2705-91FE5058715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51919" y="254048"/>
            <a:ext cx="4896545" cy="3200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r">
              <a:lnSpc>
                <a:spcPct val="150000"/>
              </a:lnSpc>
              <a:defRPr/>
            </a:pPr>
            <a:r>
              <a:rPr lang="pl-PL" sz="1100" dirty="0">
                <a:latin typeface="Calibri" panose="020F0502020204030204" pitchFamily="34" charset="0"/>
                <a:cs typeface="Calibri" panose="020F0502020204030204" pitchFamily="34" charset="0"/>
              </a:rPr>
              <a:t>WYKONANIE BUDŻETU MIASTA KĘDZIERZYN-KOŹLE ZA ROK 2023</a:t>
            </a:r>
          </a:p>
        </p:txBody>
      </p:sp>
      <p:sp>
        <p:nvSpPr>
          <p:cNvPr id="5" name="pole tekstowe 4">
            <a:extLst>
              <a:ext uri="{FF2B5EF4-FFF2-40B4-BE49-F238E27FC236}">
                <a16:creationId xmlns:a16="http://schemas.microsoft.com/office/drawing/2014/main" id="{A43F977A-7D0B-6026-A7CC-FF1B19FC60A3}"/>
              </a:ext>
            </a:extLst>
          </p:cNvPr>
          <p:cNvSpPr txBox="1"/>
          <p:nvPr/>
        </p:nvSpPr>
        <p:spPr>
          <a:xfrm>
            <a:off x="2411760" y="5301208"/>
            <a:ext cx="6120680" cy="375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50000"/>
              </a:lnSpc>
            </a:pPr>
            <a:r>
              <a:rPr lang="pl-PL" sz="1400" dirty="0">
                <a:solidFill>
                  <a:srgbClr val="002060"/>
                </a:solidFill>
              </a:rPr>
              <a:t>Budowa parkingów na ul. Gajdzika (os. Piastów – Powstańców Śląskich)</a:t>
            </a:r>
          </a:p>
        </p:txBody>
      </p:sp>
      <p:pic>
        <p:nvPicPr>
          <p:cNvPr id="7" name="Obraz 6">
            <a:extLst>
              <a:ext uri="{FF2B5EF4-FFF2-40B4-BE49-F238E27FC236}">
                <a16:creationId xmlns:a16="http://schemas.microsoft.com/office/drawing/2014/main" id="{7D7C9803-5AB2-DDE9-05B2-2D10E3E3A00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1680" y="1004534"/>
            <a:ext cx="5760639" cy="41527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9239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7" name="pole tekstowe 10"/>
          <p:cNvSpPr txBox="1">
            <a:spLocks noChangeArrowheads="1"/>
          </p:cNvSpPr>
          <p:nvPr/>
        </p:nvSpPr>
        <p:spPr bwMode="auto">
          <a:xfrm>
            <a:off x="8459788" y="6381750"/>
            <a:ext cx="360362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endParaRPr lang="pl-PL" sz="1200"/>
          </a:p>
        </p:txBody>
      </p:sp>
      <p:pic>
        <p:nvPicPr>
          <p:cNvPr id="26628" name="Picture 4" descr="szara_fala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5732463"/>
            <a:ext cx="9144000" cy="433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629" name="pole tekstowe 12"/>
          <p:cNvSpPr txBox="1">
            <a:spLocks noChangeArrowheads="1"/>
          </p:cNvSpPr>
          <p:nvPr/>
        </p:nvSpPr>
        <p:spPr bwMode="auto">
          <a:xfrm>
            <a:off x="4500563" y="6432550"/>
            <a:ext cx="1519237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pl-PL" sz="900" b="1">
                <a:solidFill>
                  <a:srgbClr val="2D3257"/>
                </a:solidFill>
              </a:rPr>
              <a:t>www.kedzierzynkozle.pl	</a:t>
            </a:r>
            <a:endParaRPr lang="pl-PL" sz="900"/>
          </a:p>
        </p:txBody>
      </p:sp>
      <p:pic>
        <p:nvPicPr>
          <p:cNvPr id="26630" name="Obraz 4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88938" y="6180138"/>
            <a:ext cx="1519237" cy="417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631" name="pole tekstowe 14"/>
          <p:cNvSpPr txBox="1">
            <a:spLocks noChangeArrowheads="1"/>
          </p:cNvSpPr>
          <p:nvPr/>
        </p:nvSpPr>
        <p:spPr bwMode="auto">
          <a:xfrm>
            <a:off x="8388424" y="6423025"/>
            <a:ext cx="504751" cy="2308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pl-PL" sz="900" dirty="0">
                <a:solidFill>
                  <a:srgbClr val="2D3257"/>
                </a:solidFill>
              </a:rPr>
              <a:t>26/34</a:t>
            </a:r>
            <a:endParaRPr lang="pl-PL" sz="900" dirty="0"/>
          </a:p>
        </p:txBody>
      </p:sp>
      <p:pic>
        <p:nvPicPr>
          <p:cNvPr id="3" name="Picture 4" descr="szara_fala">
            <a:extLst>
              <a:ext uri="{FF2B5EF4-FFF2-40B4-BE49-F238E27FC236}">
                <a16:creationId xmlns:a16="http://schemas.microsoft.com/office/drawing/2014/main" id="{A838D9E9-B223-62E8-F173-4B24C8CC065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549275"/>
            <a:ext cx="9144000" cy="43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 Box 6">
            <a:extLst>
              <a:ext uri="{FF2B5EF4-FFF2-40B4-BE49-F238E27FC236}">
                <a16:creationId xmlns:a16="http://schemas.microsoft.com/office/drawing/2014/main" id="{767C1EB2-2599-93A3-2705-91FE5058715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51919" y="254048"/>
            <a:ext cx="4896545" cy="3200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r">
              <a:lnSpc>
                <a:spcPct val="150000"/>
              </a:lnSpc>
              <a:defRPr/>
            </a:pPr>
            <a:r>
              <a:rPr lang="pl-PL" sz="1100" dirty="0">
                <a:latin typeface="Calibri" panose="020F0502020204030204" pitchFamily="34" charset="0"/>
                <a:cs typeface="Calibri" panose="020F0502020204030204" pitchFamily="34" charset="0"/>
              </a:rPr>
              <a:t>WYKONANIE BUDŻETU MIASTA KĘDZIERZYN-KOŹLE ZA ROK 2023</a:t>
            </a:r>
          </a:p>
        </p:txBody>
      </p:sp>
      <p:pic>
        <p:nvPicPr>
          <p:cNvPr id="2" name="Obraz 1">
            <a:extLst>
              <a:ext uri="{FF2B5EF4-FFF2-40B4-BE49-F238E27FC236}">
                <a16:creationId xmlns:a16="http://schemas.microsoft.com/office/drawing/2014/main" id="{157AF2A4-0425-95D5-CA5B-8F6995F9A33E}"/>
              </a:ext>
            </a:extLst>
          </p:cNvPr>
          <p:cNvPicPr>
            <a:picLocks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1680" y="1052736"/>
            <a:ext cx="5760640" cy="4032000"/>
          </a:xfrm>
          <a:prstGeom prst="rect">
            <a:avLst/>
          </a:prstGeom>
        </p:spPr>
      </p:pic>
      <p:sp>
        <p:nvSpPr>
          <p:cNvPr id="5" name="pole tekstowe 4">
            <a:extLst>
              <a:ext uri="{FF2B5EF4-FFF2-40B4-BE49-F238E27FC236}">
                <a16:creationId xmlns:a16="http://schemas.microsoft.com/office/drawing/2014/main" id="{54F93BDC-09E1-B159-111E-6E1A9811AE9F}"/>
              </a:ext>
            </a:extLst>
          </p:cNvPr>
          <p:cNvSpPr txBox="1"/>
          <p:nvPr/>
        </p:nvSpPr>
        <p:spPr>
          <a:xfrm>
            <a:off x="1835696" y="5229200"/>
            <a:ext cx="6696744" cy="375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50000"/>
              </a:lnSpc>
            </a:pPr>
            <a:r>
              <a:rPr lang="pl-PL" sz="1400" dirty="0">
                <a:solidFill>
                  <a:srgbClr val="002060"/>
                </a:solidFill>
              </a:rPr>
              <a:t>Gruntowne remonty w PP nr 24 i PP nr 26 (os. Piastów – Powstańców Śląskich) </a:t>
            </a:r>
          </a:p>
        </p:txBody>
      </p:sp>
    </p:spTree>
    <p:extLst>
      <p:ext uri="{BB962C8B-B14F-4D97-AF65-F5344CB8AC3E}">
        <p14:creationId xmlns:p14="http://schemas.microsoft.com/office/powerpoint/2010/main" val="322516484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7" name="pole tekstowe 10"/>
          <p:cNvSpPr txBox="1">
            <a:spLocks noChangeArrowheads="1"/>
          </p:cNvSpPr>
          <p:nvPr/>
        </p:nvSpPr>
        <p:spPr bwMode="auto">
          <a:xfrm>
            <a:off x="8459788" y="6381750"/>
            <a:ext cx="360362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endParaRPr lang="pl-PL" sz="1200"/>
          </a:p>
        </p:txBody>
      </p:sp>
      <p:pic>
        <p:nvPicPr>
          <p:cNvPr id="26628" name="Picture 4" descr="szara_fala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5732463"/>
            <a:ext cx="9144000" cy="433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629" name="pole tekstowe 12"/>
          <p:cNvSpPr txBox="1">
            <a:spLocks noChangeArrowheads="1"/>
          </p:cNvSpPr>
          <p:nvPr/>
        </p:nvSpPr>
        <p:spPr bwMode="auto">
          <a:xfrm>
            <a:off x="4500563" y="6432550"/>
            <a:ext cx="1519237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pl-PL" sz="900" b="1">
                <a:solidFill>
                  <a:srgbClr val="2D3257"/>
                </a:solidFill>
              </a:rPr>
              <a:t>www.kedzierzynkozle.pl	</a:t>
            </a:r>
            <a:endParaRPr lang="pl-PL" sz="900"/>
          </a:p>
        </p:txBody>
      </p:sp>
      <p:pic>
        <p:nvPicPr>
          <p:cNvPr id="26630" name="Obraz 4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88938" y="6180138"/>
            <a:ext cx="1519237" cy="417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631" name="pole tekstowe 14"/>
          <p:cNvSpPr txBox="1">
            <a:spLocks noChangeArrowheads="1"/>
          </p:cNvSpPr>
          <p:nvPr/>
        </p:nvSpPr>
        <p:spPr bwMode="auto">
          <a:xfrm>
            <a:off x="8388424" y="6423025"/>
            <a:ext cx="504751" cy="2308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pl-PL" sz="900" dirty="0">
                <a:solidFill>
                  <a:srgbClr val="2D3257"/>
                </a:solidFill>
              </a:rPr>
              <a:t>25/34</a:t>
            </a:r>
            <a:endParaRPr lang="pl-PL" sz="900" dirty="0"/>
          </a:p>
        </p:txBody>
      </p:sp>
      <p:pic>
        <p:nvPicPr>
          <p:cNvPr id="3" name="Picture 4" descr="szara_fala">
            <a:extLst>
              <a:ext uri="{FF2B5EF4-FFF2-40B4-BE49-F238E27FC236}">
                <a16:creationId xmlns:a16="http://schemas.microsoft.com/office/drawing/2014/main" id="{A838D9E9-B223-62E8-F173-4B24C8CC065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549275"/>
            <a:ext cx="9144000" cy="43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 Box 6">
            <a:extLst>
              <a:ext uri="{FF2B5EF4-FFF2-40B4-BE49-F238E27FC236}">
                <a16:creationId xmlns:a16="http://schemas.microsoft.com/office/drawing/2014/main" id="{767C1EB2-2599-93A3-2705-91FE5058715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51919" y="254048"/>
            <a:ext cx="4896545" cy="3200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r">
              <a:lnSpc>
                <a:spcPct val="150000"/>
              </a:lnSpc>
              <a:defRPr/>
            </a:pPr>
            <a:r>
              <a:rPr lang="pl-PL" sz="1100" dirty="0">
                <a:latin typeface="Calibri" panose="020F0502020204030204" pitchFamily="34" charset="0"/>
                <a:cs typeface="Calibri" panose="020F0502020204030204" pitchFamily="34" charset="0"/>
              </a:rPr>
              <a:t>WYKONANIE BUDŻETU MIASTA KĘDZIERZYN-KOŹLE ZA ROK 2023</a:t>
            </a:r>
          </a:p>
        </p:txBody>
      </p:sp>
      <p:pic>
        <p:nvPicPr>
          <p:cNvPr id="2" name="Obraz 1">
            <a:extLst>
              <a:ext uri="{FF2B5EF4-FFF2-40B4-BE49-F238E27FC236}">
                <a16:creationId xmlns:a16="http://schemas.microsoft.com/office/drawing/2014/main" id="{4BB3A68E-6C24-21AE-4958-8F8554BC3770}"/>
              </a:ext>
            </a:extLst>
          </p:cNvPr>
          <p:cNvPicPr>
            <a:picLocks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1680" y="1052612"/>
            <a:ext cx="5760640" cy="4018284"/>
          </a:xfrm>
          <a:prstGeom prst="rect">
            <a:avLst/>
          </a:prstGeom>
        </p:spPr>
      </p:pic>
      <p:sp>
        <p:nvSpPr>
          <p:cNvPr id="5" name="pole tekstowe 4">
            <a:extLst>
              <a:ext uri="{FF2B5EF4-FFF2-40B4-BE49-F238E27FC236}">
                <a16:creationId xmlns:a16="http://schemas.microsoft.com/office/drawing/2014/main" id="{E7E0A06A-AC68-8931-4E01-3208FBB5CABE}"/>
              </a:ext>
            </a:extLst>
          </p:cNvPr>
          <p:cNvSpPr txBox="1"/>
          <p:nvPr/>
        </p:nvSpPr>
        <p:spPr>
          <a:xfrm>
            <a:off x="1331640" y="5126745"/>
            <a:ext cx="7200800" cy="6785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50000"/>
              </a:lnSpc>
            </a:pPr>
            <a:r>
              <a:rPr lang="pl-PL" sz="1400" dirty="0">
                <a:solidFill>
                  <a:srgbClr val="002060"/>
                </a:solidFill>
              </a:rPr>
              <a:t>Modernizacja istniejących oraz budowa nowych bezpiecznych przejść dla pieszych</a:t>
            </a:r>
          </a:p>
          <a:p>
            <a:pPr algn="r">
              <a:lnSpc>
                <a:spcPct val="150000"/>
              </a:lnSpc>
            </a:pPr>
            <a:r>
              <a:rPr lang="pl-PL" sz="1300" dirty="0">
                <a:solidFill>
                  <a:srgbClr val="002060"/>
                </a:solidFill>
              </a:rPr>
              <a:t>przy wsparciu Rządowego Programu Polski Ład oraz Programu MSWiA „Razem bezpieczniej”</a:t>
            </a:r>
          </a:p>
        </p:txBody>
      </p:sp>
    </p:spTree>
    <p:extLst>
      <p:ext uri="{BB962C8B-B14F-4D97-AF65-F5344CB8AC3E}">
        <p14:creationId xmlns:p14="http://schemas.microsoft.com/office/powerpoint/2010/main" val="172083691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7" name="pole tekstowe 10"/>
          <p:cNvSpPr txBox="1">
            <a:spLocks noChangeArrowheads="1"/>
          </p:cNvSpPr>
          <p:nvPr/>
        </p:nvSpPr>
        <p:spPr bwMode="auto">
          <a:xfrm>
            <a:off x="8459788" y="6381750"/>
            <a:ext cx="360362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endParaRPr lang="pl-PL" sz="1200"/>
          </a:p>
        </p:txBody>
      </p:sp>
      <p:pic>
        <p:nvPicPr>
          <p:cNvPr id="26628" name="Picture 4" descr="szara_fala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5732463"/>
            <a:ext cx="9144000" cy="433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629" name="pole tekstowe 12"/>
          <p:cNvSpPr txBox="1">
            <a:spLocks noChangeArrowheads="1"/>
          </p:cNvSpPr>
          <p:nvPr/>
        </p:nvSpPr>
        <p:spPr bwMode="auto">
          <a:xfrm>
            <a:off x="4500563" y="6432550"/>
            <a:ext cx="1519237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pl-PL" sz="900" b="1">
                <a:solidFill>
                  <a:srgbClr val="2D3257"/>
                </a:solidFill>
              </a:rPr>
              <a:t>www.kedzierzynkozle.pl	</a:t>
            </a:r>
            <a:endParaRPr lang="pl-PL" sz="900"/>
          </a:p>
        </p:txBody>
      </p:sp>
      <p:pic>
        <p:nvPicPr>
          <p:cNvPr id="26630" name="Obraz 4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88938" y="6180138"/>
            <a:ext cx="1519237" cy="417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631" name="pole tekstowe 14"/>
          <p:cNvSpPr txBox="1">
            <a:spLocks noChangeArrowheads="1"/>
          </p:cNvSpPr>
          <p:nvPr/>
        </p:nvSpPr>
        <p:spPr bwMode="auto">
          <a:xfrm>
            <a:off x="8388424" y="6423025"/>
            <a:ext cx="504751" cy="2308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pl-PL" sz="900" dirty="0">
                <a:solidFill>
                  <a:srgbClr val="2D3257"/>
                </a:solidFill>
              </a:rPr>
              <a:t>20/34</a:t>
            </a:r>
            <a:endParaRPr lang="pl-PL" sz="900" dirty="0"/>
          </a:p>
        </p:txBody>
      </p:sp>
      <p:pic>
        <p:nvPicPr>
          <p:cNvPr id="3" name="Picture 4" descr="szara_fala">
            <a:extLst>
              <a:ext uri="{FF2B5EF4-FFF2-40B4-BE49-F238E27FC236}">
                <a16:creationId xmlns:a16="http://schemas.microsoft.com/office/drawing/2014/main" id="{A838D9E9-B223-62E8-F173-4B24C8CC065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549275"/>
            <a:ext cx="9144000" cy="43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 Box 6">
            <a:extLst>
              <a:ext uri="{FF2B5EF4-FFF2-40B4-BE49-F238E27FC236}">
                <a16:creationId xmlns:a16="http://schemas.microsoft.com/office/drawing/2014/main" id="{767C1EB2-2599-93A3-2705-91FE5058715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51919" y="254048"/>
            <a:ext cx="4896545" cy="3200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r">
              <a:lnSpc>
                <a:spcPct val="150000"/>
              </a:lnSpc>
              <a:defRPr/>
            </a:pPr>
            <a:r>
              <a:rPr lang="pl-PL" sz="1100" dirty="0">
                <a:latin typeface="Calibri" panose="020F0502020204030204" pitchFamily="34" charset="0"/>
                <a:cs typeface="Calibri" panose="020F0502020204030204" pitchFamily="34" charset="0"/>
              </a:rPr>
              <a:t>WYKONANIE BUDŻETU MIASTA KĘDZIERZYN-KOŹLE ZA ROK 2023</a:t>
            </a:r>
          </a:p>
        </p:txBody>
      </p:sp>
      <p:sp>
        <p:nvSpPr>
          <p:cNvPr id="2" name="pole tekstowe 1">
            <a:extLst>
              <a:ext uri="{FF2B5EF4-FFF2-40B4-BE49-F238E27FC236}">
                <a16:creationId xmlns:a16="http://schemas.microsoft.com/office/drawing/2014/main" id="{A950C1C0-4EB3-C6A0-FD30-52856F729AD3}"/>
              </a:ext>
            </a:extLst>
          </p:cNvPr>
          <p:cNvSpPr txBox="1"/>
          <p:nvPr/>
        </p:nvSpPr>
        <p:spPr>
          <a:xfrm>
            <a:off x="2700464" y="5229200"/>
            <a:ext cx="5831976" cy="6785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50000"/>
              </a:lnSpc>
            </a:pPr>
            <a:r>
              <a:rPr lang="pl-PL" sz="1400" dirty="0">
                <a:solidFill>
                  <a:srgbClr val="002060"/>
                </a:solidFill>
              </a:rPr>
              <a:t>Rewitalizacja Parku Orderu Uśmiechu (os. Śródmieście)</a:t>
            </a:r>
          </a:p>
          <a:p>
            <a:pPr algn="r">
              <a:lnSpc>
                <a:spcPct val="150000"/>
              </a:lnSpc>
            </a:pPr>
            <a:r>
              <a:rPr lang="pl-PL" sz="1300" dirty="0">
                <a:solidFill>
                  <a:srgbClr val="002060"/>
                </a:solidFill>
              </a:rPr>
              <a:t>przy wsparciu Europejskiego Funduszu Rozwoju Regionalnego</a:t>
            </a:r>
          </a:p>
        </p:txBody>
      </p:sp>
      <p:pic>
        <p:nvPicPr>
          <p:cNvPr id="7" name="Obraz 6">
            <a:extLst>
              <a:ext uri="{FF2B5EF4-FFF2-40B4-BE49-F238E27FC236}">
                <a16:creationId xmlns:a16="http://schemas.microsoft.com/office/drawing/2014/main" id="{F002051E-6B89-F017-D486-A498E67CCB4E}"/>
              </a:ext>
            </a:extLst>
          </p:cNvPr>
          <p:cNvPicPr>
            <a:picLocks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1680" y="1022555"/>
            <a:ext cx="5760640" cy="41346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75069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7" name="pole tekstowe 10"/>
          <p:cNvSpPr txBox="1">
            <a:spLocks noChangeArrowheads="1"/>
          </p:cNvSpPr>
          <p:nvPr/>
        </p:nvSpPr>
        <p:spPr bwMode="auto">
          <a:xfrm>
            <a:off x="8459788" y="6381750"/>
            <a:ext cx="360362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endParaRPr lang="pl-PL" sz="1200"/>
          </a:p>
        </p:txBody>
      </p:sp>
      <p:pic>
        <p:nvPicPr>
          <p:cNvPr id="26628" name="Picture 4" descr="szara_fala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5732463"/>
            <a:ext cx="9144000" cy="433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629" name="pole tekstowe 12"/>
          <p:cNvSpPr txBox="1">
            <a:spLocks noChangeArrowheads="1"/>
          </p:cNvSpPr>
          <p:nvPr/>
        </p:nvSpPr>
        <p:spPr bwMode="auto">
          <a:xfrm>
            <a:off x="4500563" y="6432550"/>
            <a:ext cx="1519237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pl-PL" sz="900" b="1">
                <a:solidFill>
                  <a:srgbClr val="2D3257"/>
                </a:solidFill>
              </a:rPr>
              <a:t>www.kedzierzynkozle.pl	</a:t>
            </a:r>
            <a:endParaRPr lang="pl-PL" sz="900"/>
          </a:p>
        </p:txBody>
      </p:sp>
      <p:pic>
        <p:nvPicPr>
          <p:cNvPr id="26630" name="Obraz 4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88938" y="6180138"/>
            <a:ext cx="1519237" cy="417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631" name="pole tekstowe 14"/>
          <p:cNvSpPr txBox="1">
            <a:spLocks noChangeArrowheads="1"/>
          </p:cNvSpPr>
          <p:nvPr/>
        </p:nvSpPr>
        <p:spPr bwMode="auto">
          <a:xfrm>
            <a:off x="8388424" y="6423025"/>
            <a:ext cx="504751" cy="2308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pl-PL" sz="900" dirty="0">
                <a:solidFill>
                  <a:srgbClr val="2D3257"/>
                </a:solidFill>
              </a:rPr>
              <a:t>21/34</a:t>
            </a:r>
            <a:endParaRPr lang="pl-PL" sz="900" dirty="0"/>
          </a:p>
        </p:txBody>
      </p:sp>
      <p:pic>
        <p:nvPicPr>
          <p:cNvPr id="3" name="Picture 4" descr="szara_fala">
            <a:extLst>
              <a:ext uri="{FF2B5EF4-FFF2-40B4-BE49-F238E27FC236}">
                <a16:creationId xmlns:a16="http://schemas.microsoft.com/office/drawing/2014/main" id="{A838D9E9-B223-62E8-F173-4B24C8CC065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549275"/>
            <a:ext cx="9144000" cy="43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 Box 6">
            <a:extLst>
              <a:ext uri="{FF2B5EF4-FFF2-40B4-BE49-F238E27FC236}">
                <a16:creationId xmlns:a16="http://schemas.microsoft.com/office/drawing/2014/main" id="{767C1EB2-2599-93A3-2705-91FE5058715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51919" y="254048"/>
            <a:ext cx="4896545" cy="3200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r">
              <a:lnSpc>
                <a:spcPct val="150000"/>
              </a:lnSpc>
              <a:defRPr/>
            </a:pPr>
            <a:r>
              <a:rPr lang="pl-PL" sz="1100" dirty="0">
                <a:latin typeface="Calibri" panose="020F0502020204030204" pitchFamily="34" charset="0"/>
                <a:cs typeface="Calibri" panose="020F0502020204030204" pitchFamily="34" charset="0"/>
              </a:rPr>
              <a:t>WYKONANIE BUDŻETU MIASTA KĘDZIERZYN-KOŹLE ZA ROK 2023</a:t>
            </a:r>
          </a:p>
        </p:txBody>
      </p:sp>
      <p:sp>
        <p:nvSpPr>
          <p:cNvPr id="2" name="pole tekstowe 1">
            <a:extLst>
              <a:ext uri="{FF2B5EF4-FFF2-40B4-BE49-F238E27FC236}">
                <a16:creationId xmlns:a16="http://schemas.microsoft.com/office/drawing/2014/main" id="{5745638F-7AC2-3B67-10C3-9E9E876D5B03}"/>
              </a:ext>
            </a:extLst>
          </p:cNvPr>
          <p:cNvSpPr txBox="1"/>
          <p:nvPr/>
        </p:nvSpPr>
        <p:spPr>
          <a:xfrm>
            <a:off x="1043608" y="5157192"/>
            <a:ext cx="7488832" cy="6785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50000"/>
              </a:lnSpc>
            </a:pPr>
            <a:r>
              <a:rPr lang="pl-PL" sz="1400" dirty="0">
                <a:solidFill>
                  <a:srgbClr val="002060"/>
                </a:solidFill>
              </a:rPr>
              <a:t>Dostosowanie DK „Chemik” do potrzeb osób ze specjalnymi potrzebami</a:t>
            </a:r>
          </a:p>
          <a:p>
            <a:pPr algn="r">
              <a:lnSpc>
                <a:spcPct val="150000"/>
              </a:lnSpc>
            </a:pPr>
            <a:r>
              <a:rPr lang="pl-PL" sz="1300" dirty="0">
                <a:solidFill>
                  <a:srgbClr val="002060"/>
                </a:solidFill>
              </a:rPr>
              <a:t>ze środków Mechanizmu Finansowego EOG oraz Norweskiego Mechanizmu Finansowego</a:t>
            </a:r>
          </a:p>
        </p:txBody>
      </p:sp>
      <p:pic>
        <p:nvPicPr>
          <p:cNvPr id="7" name="Obraz 6">
            <a:extLst>
              <a:ext uri="{FF2B5EF4-FFF2-40B4-BE49-F238E27FC236}">
                <a16:creationId xmlns:a16="http://schemas.microsoft.com/office/drawing/2014/main" id="{F4A5C400-9098-A1A1-0509-51D7B061621C}"/>
              </a:ext>
            </a:extLst>
          </p:cNvPr>
          <p:cNvPicPr>
            <a:picLocks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1680" y="1052736"/>
            <a:ext cx="5760640" cy="403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509519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7" name="pole tekstowe 10"/>
          <p:cNvSpPr txBox="1">
            <a:spLocks noChangeArrowheads="1"/>
          </p:cNvSpPr>
          <p:nvPr/>
        </p:nvSpPr>
        <p:spPr bwMode="auto">
          <a:xfrm>
            <a:off x="8459788" y="6381750"/>
            <a:ext cx="360362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endParaRPr lang="pl-PL" sz="1200"/>
          </a:p>
        </p:txBody>
      </p:sp>
      <p:pic>
        <p:nvPicPr>
          <p:cNvPr id="26628" name="Picture 4" descr="szara_fala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5732463"/>
            <a:ext cx="9144000" cy="433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629" name="pole tekstowe 12"/>
          <p:cNvSpPr txBox="1">
            <a:spLocks noChangeArrowheads="1"/>
          </p:cNvSpPr>
          <p:nvPr/>
        </p:nvSpPr>
        <p:spPr bwMode="auto">
          <a:xfrm>
            <a:off x="4500563" y="6432550"/>
            <a:ext cx="1519237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pl-PL" sz="900" b="1">
                <a:solidFill>
                  <a:srgbClr val="2D3257"/>
                </a:solidFill>
              </a:rPr>
              <a:t>www.kedzierzynkozle.pl	</a:t>
            </a:r>
            <a:endParaRPr lang="pl-PL" sz="900"/>
          </a:p>
        </p:txBody>
      </p:sp>
      <p:pic>
        <p:nvPicPr>
          <p:cNvPr id="26630" name="Obraz 4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88938" y="6180138"/>
            <a:ext cx="1519237" cy="417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631" name="pole tekstowe 14"/>
          <p:cNvSpPr txBox="1">
            <a:spLocks noChangeArrowheads="1"/>
          </p:cNvSpPr>
          <p:nvPr/>
        </p:nvSpPr>
        <p:spPr bwMode="auto">
          <a:xfrm>
            <a:off x="8388424" y="6423025"/>
            <a:ext cx="504751" cy="2308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pl-PL" sz="900" dirty="0">
                <a:solidFill>
                  <a:srgbClr val="2D3257"/>
                </a:solidFill>
              </a:rPr>
              <a:t>22/34</a:t>
            </a:r>
            <a:endParaRPr lang="pl-PL" sz="900" dirty="0"/>
          </a:p>
        </p:txBody>
      </p:sp>
      <p:pic>
        <p:nvPicPr>
          <p:cNvPr id="3" name="Picture 4" descr="szara_fala">
            <a:extLst>
              <a:ext uri="{FF2B5EF4-FFF2-40B4-BE49-F238E27FC236}">
                <a16:creationId xmlns:a16="http://schemas.microsoft.com/office/drawing/2014/main" id="{A838D9E9-B223-62E8-F173-4B24C8CC065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549275"/>
            <a:ext cx="9144000" cy="43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 Box 6">
            <a:extLst>
              <a:ext uri="{FF2B5EF4-FFF2-40B4-BE49-F238E27FC236}">
                <a16:creationId xmlns:a16="http://schemas.microsoft.com/office/drawing/2014/main" id="{767C1EB2-2599-93A3-2705-91FE5058715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51919" y="254048"/>
            <a:ext cx="4896545" cy="3200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r">
              <a:lnSpc>
                <a:spcPct val="150000"/>
              </a:lnSpc>
              <a:defRPr/>
            </a:pPr>
            <a:r>
              <a:rPr lang="pl-PL" sz="1100" dirty="0">
                <a:latin typeface="Calibri" panose="020F0502020204030204" pitchFamily="34" charset="0"/>
                <a:cs typeface="Calibri" panose="020F0502020204030204" pitchFamily="34" charset="0"/>
              </a:rPr>
              <a:t>WYKONANIE BUDŻETU MIASTA KĘDZIERZYN-KOŹLE ZA ROK 2023</a:t>
            </a:r>
          </a:p>
        </p:txBody>
      </p:sp>
      <p:sp>
        <p:nvSpPr>
          <p:cNvPr id="2" name="pole tekstowe 1">
            <a:extLst>
              <a:ext uri="{FF2B5EF4-FFF2-40B4-BE49-F238E27FC236}">
                <a16:creationId xmlns:a16="http://schemas.microsoft.com/office/drawing/2014/main" id="{6EFCC6A6-908D-4532-45D1-2DE5C07652B0}"/>
              </a:ext>
            </a:extLst>
          </p:cNvPr>
          <p:cNvSpPr txBox="1"/>
          <p:nvPr/>
        </p:nvSpPr>
        <p:spPr>
          <a:xfrm>
            <a:off x="3347864" y="5229200"/>
            <a:ext cx="5184576" cy="6785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50000"/>
              </a:lnSpc>
            </a:pPr>
            <a:r>
              <a:rPr lang="pl-PL" sz="1400" dirty="0">
                <a:solidFill>
                  <a:srgbClr val="002060"/>
                </a:solidFill>
              </a:rPr>
              <a:t>Remont filii nr 8 Miejskiej Biblioteki Publicznej (os. Sławięcice)</a:t>
            </a:r>
          </a:p>
          <a:p>
            <a:pPr algn="r">
              <a:lnSpc>
                <a:spcPct val="150000"/>
              </a:lnSpc>
            </a:pPr>
            <a:r>
              <a:rPr lang="pl-PL" sz="1300" dirty="0">
                <a:solidFill>
                  <a:srgbClr val="002060"/>
                </a:solidFill>
              </a:rPr>
              <a:t>przy wsparciu Ministerstwa Kultury i Dziedzictwa Narodowego</a:t>
            </a:r>
          </a:p>
        </p:txBody>
      </p:sp>
      <p:pic>
        <p:nvPicPr>
          <p:cNvPr id="6" name="Obraz 5">
            <a:extLst>
              <a:ext uri="{FF2B5EF4-FFF2-40B4-BE49-F238E27FC236}">
                <a16:creationId xmlns:a16="http://schemas.microsoft.com/office/drawing/2014/main" id="{8C3206A1-508E-E9E0-274D-2EEEF17062F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1681" y="1052736"/>
            <a:ext cx="5760639" cy="40657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492367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7" name="pole tekstowe 10"/>
          <p:cNvSpPr txBox="1">
            <a:spLocks noChangeArrowheads="1"/>
          </p:cNvSpPr>
          <p:nvPr/>
        </p:nvSpPr>
        <p:spPr bwMode="auto">
          <a:xfrm>
            <a:off x="8459788" y="6381750"/>
            <a:ext cx="360362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endParaRPr lang="pl-PL" sz="1200"/>
          </a:p>
        </p:txBody>
      </p:sp>
      <p:pic>
        <p:nvPicPr>
          <p:cNvPr id="26628" name="Picture 4" descr="szara_fala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5732463"/>
            <a:ext cx="9144000" cy="433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629" name="pole tekstowe 12"/>
          <p:cNvSpPr txBox="1">
            <a:spLocks noChangeArrowheads="1"/>
          </p:cNvSpPr>
          <p:nvPr/>
        </p:nvSpPr>
        <p:spPr bwMode="auto">
          <a:xfrm>
            <a:off x="4500563" y="6432550"/>
            <a:ext cx="1519237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pl-PL" sz="900" b="1">
                <a:solidFill>
                  <a:srgbClr val="2D3257"/>
                </a:solidFill>
              </a:rPr>
              <a:t>www.kedzierzynkozle.pl	</a:t>
            </a:r>
            <a:endParaRPr lang="pl-PL" sz="900"/>
          </a:p>
        </p:txBody>
      </p:sp>
      <p:pic>
        <p:nvPicPr>
          <p:cNvPr id="26630" name="Obraz 4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88938" y="6180138"/>
            <a:ext cx="1519237" cy="417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631" name="pole tekstowe 14"/>
          <p:cNvSpPr txBox="1">
            <a:spLocks noChangeArrowheads="1"/>
          </p:cNvSpPr>
          <p:nvPr/>
        </p:nvSpPr>
        <p:spPr bwMode="auto">
          <a:xfrm>
            <a:off x="8388424" y="6423025"/>
            <a:ext cx="504751" cy="2308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pl-PL" sz="900" dirty="0">
                <a:solidFill>
                  <a:srgbClr val="2D3257"/>
                </a:solidFill>
              </a:rPr>
              <a:t>28/34</a:t>
            </a:r>
            <a:endParaRPr lang="pl-PL" sz="900" dirty="0"/>
          </a:p>
        </p:txBody>
      </p:sp>
      <p:pic>
        <p:nvPicPr>
          <p:cNvPr id="3" name="Picture 4" descr="szara_fala">
            <a:extLst>
              <a:ext uri="{FF2B5EF4-FFF2-40B4-BE49-F238E27FC236}">
                <a16:creationId xmlns:a16="http://schemas.microsoft.com/office/drawing/2014/main" id="{A838D9E9-B223-62E8-F173-4B24C8CC065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549275"/>
            <a:ext cx="9144000" cy="43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 Box 6">
            <a:extLst>
              <a:ext uri="{FF2B5EF4-FFF2-40B4-BE49-F238E27FC236}">
                <a16:creationId xmlns:a16="http://schemas.microsoft.com/office/drawing/2014/main" id="{767C1EB2-2599-93A3-2705-91FE5058715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51919" y="254048"/>
            <a:ext cx="4896545" cy="3200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r">
              <a:lnSpc>
                <a:spcPct val="150000"/>
              </a:lnSpc>
              <a:defRPr/>
            </a:pPr>
            <a:r>
              <a:rPr lang="pl-PL" sz="1100" dirty="0">
                <a:latin typeface="Calibri" panose="020F0502020204030204" pitchFamily="34" charset="0"/>
                <a:cs typeface="Calibri" panose="020F0502020204030204" pitchFamily="34" charset="0"/>
              </a:rPr>
              <a:t>WYKONANIE BUDŻETU MIASTA KĘDZIERZYN-KOŹLE ZA ROK 2023</a:t>
            </a:r>
          </a:p>
        </p:txBody>
      </p:sp>
      <p:sp>
        <p:nvSpPr>
          <p:cNvPr id="5" name="pole tekstowe 4">
            <a:extLst>
              <a:ext uri="{FF2B5EF4-FFF2-40B4-BE49-F238E27FC236}">
                <a16:creationId xmlns:a16="http://schemas.microsoft.com/office/drawing/2014/main" id="{8609C90D-4E14-3870-1F4E-6A0B095D672C}"/>
              </a:ext>
            </a:extLst>
          </p:cNvPr>
          <p:cNvSpPr txBox="1"/>
          <p:nvPr/>
        </p:nvSpPr>
        <p:spPr>
          <a:xfrm>
            <a:off x="1736107" y="5209455"/>
            <a:ext cx="6796333" cy="6785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50000"/>
              </a:lnSpc>
            </a:pPr>
            <a:r>
              <a:rPr lang="pl-PL" sz="1400" dirty="0">
                <a:solidFill>
                  <a:srgbClr val="002060"/>
                </a:solidFill>
              </a:rPr>
              <a:t>Wyposażenie Hali Widowiskowo – Sportowej w nowoczesny telebim (os. Azoty)</a:t>
            </a:r>
          </a:p>
          <a:p>
            <a:pPr algn="r">
              <a:lnSpc>
                <a:spcPct val="150000"/>
              </a:lnSpc>
            </a:pPr>
            <a:r>
              <a:rPr lang="pl-PL" sz="1300" dirty="0">
                <a:solidFill>
                  <a:srgbClr val="002060"/>
                </a:solidFill>
              </a:rPr>
              <a:t>ze środków Marszałka Województwa Opolskiego</a:t>
            </a:r>
          </a:p>
        </p:txBody>
      </p:sp>
      <p:pic>
        <p:nvPicPr>
          <p:cNvPr id="7" name="Obraz 6">
            <a:extLst>
              <a:ext uri="{FF2B5EF4-FFF2-40B4-BE49-F238E27FC236}">
                <a16:creationId xmlns:a16="http://schemas.microsoft.com/office/drawing/2014/main" id="{5EF02752-6AEC-343B-E4F9-C44B47E749D0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1681" y="1052736"/>
            <a:ext cx="5760640" cy="40537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65940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7" name="pole tekstowe 10"/>
          <p:cNvSpPr txBox="1">
            <a:spLocks noChangeArrowheads="1"/>
          </p:cNvSpPr>
          <p:nvPr/>
        </p:nvSpPr>
        <p:spPr bwMode="auto">
          <a:xfrm>
            <a:off x="8459788" y="6381750"/>
            <a:ext cx="360362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endParaRPr lang="pl-PL" sz="1200"/>
          </a:p>
        </p:txBody>
      </p:sp>
      <p:pic>
        <p:nvPicPr>
          <p:cNvPr id="26628" name="Picture 4" descr="szara_fala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5732463"/>
            <a:ext cx="9144000" cy="433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629" name="pole tekstowe 12"/>
          <p:cNvSpPr txBox="1">
            <a:spLocks noChangeArrowheads="1"/>
          </p:cNvSpPr>
          <p:nvPr/>
        </p:nvSpPr>
        <p:spPr bwMode="auto">
          <a:xfrm>
            <a:off x="4500563" y="6432550"/>
            <a:ext cx="1519237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pl-PL" sz="900" b="1">
                <a:solidFill>
                  <a:srgbClr val="2D3257"/>
                </a:solidFill>
              </a:rPr>
              <a:t>www.kedzierzynkozle.pl	</a:t>
            </a:r>
            <a:endParaRPr lang="pl-PL" sz="900"/>
          </a:p>
        </p:txBody>
      </p:sp>
      <p:pic>
        <p:nvPicPr>
          <p:cNvPr id="26630" name="Obraz 4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88938" y="6180138"/>
            <a:ext cx="1519237" cy="417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631" name="pole tekstowe 14"/>
          <p:cNvSpPr txBox="1">
            <a:spLocks noChangeArrowheads="1"/>
          </p:cNvSpPr>
          <p:nvPr/>
        </p:nvSpPr>
        <p:spPr bwMode="auto">
          <a:xfrm>
            <a:off x="8388424" y="6423025"/>
            <a:ext cx="504751" cy="2308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pl-PL" sz="900" dirty="0">
                <a:solidFill>
                  <a:srgbClr val="2D3257"/>
                </a:solidFill>
              </a:rPr>
              <a:t>29/34</a:t>
            </a:r>
            <a:endParaRPr lang="pl-PL" sz="900" dirty="0"/>
          </a:p>
        </p:txBody>
      </p:sp>
      <p:pic>
        <p:nvPicPr>
          <p:cNvPr id="3" name="Picture 4" descr="szara_fala">
            <a:extLst>
              <a:ext uri="{FF2B5EF4-FFF2-40B4-BE49-F238E27FC236}">
                <a16:creationId xmlns:a16="http://schemas.microsoft.com/office/drawing/2014/main" id="{A838D9E9-B223-62E8-F173-4B24C8CC065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549275"/>
            <a:ext cx="9144000" cy="43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 Box 6">
            <a:extLst>
              <a:ext uri="{FF2B5EF4-FFF2-40B4-BE49-F238E27FC236}">
                <a16:creationId xmlns:a16="http://schemas.microsoft.com/office/drawing/2014/main" id="{767C1EB2-2599-93A3-2705-91FE5058715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51919" y="254048"/>
            <a:ext cx="4896545" cy="3200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r">
              <a:lnSpc>
                <a:spcPct val="150000"/>
              </a:lnSpc>
              <a:defRPr/>
            </a:pPr>
            <a:r>
              <a:rPr lang="pl-PL" sz="1100" dirty="0">
                <a:latin typeface="Calibri" panose="020F0502020204030204" pitchFamily="34" charset="0"/>
                <a:cs typeface="Calibri" panose="020F0502020204030204" pitchFamily="34" charset="0"/>
              </a:rPr>
              <a:t>WYKONANIE BUDŻETU MIASTA KĘDZIERZYN-KOŹLE ZA ROK 2023</a:t>
            </a:r>
          </a:p>
        </p:txBody>
      </p:sp>
      <p:pic>
        <p:nvPicPr>
          <p:cNvPr id="2" name="Obraz 1">
            <a:extLst>
              <a:ext uri="{FF2B5EF4-FFF2-40B4-BE49-F238E27FC236}">
                <a16:creationId xmlns:a16="http://schemas.microsoft.com/office/drawing/2014/main" id="{C7AD995D-8FE7-8FAD-D102-E76295ED1048}"/>
              </a:ext>
            </a:extLst>
          </p:cNvPr>
          <p:cNvPicPr>
            <a:picLocks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1680" y="1053184"/>
            <a:ext cx="5760640" cy="4032000"/>
          </a:xfrm>
          <a:prstGeom prst="rect">
            <a:avLst/>
          </a:prstGeom>
        </p:spPr>
      </p:pic>
      <p:sp>
        <p:nvSpPr>
          <p:cNvPr id="5" name="pole tekstowe 4">
            <a:extLst>
              <a:ext uri="{FF2B5EF4-FFF2-40B4-BE49-F238E27FC236}">
                <a16:creationId xmlns:a16="http://schemas.microsoft.com/office/drawing/2014/main" id="{68A975BE-D871-6668-EA42-D11EF56C9F18}"/>
              </a:ext>
            </a:extLst>
          </p:cNvPr>
          <p:cNvSpPr txBox="1"/>
          <p:nvPr/>
        </p:nvSpPr>
        <p:spPr>
          <a:xfrm>
            <a:off x="2195736" y="5157192"/>
            <a:ext cx="6336704" cy="6785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50000"/>
              </a:lnSpc>
            </a:pPr>
            <a:r>
              <a:rPr lang="pl-PL" sz="1400" dirty="0">
                <a:solidFill>
                  <a:srgbClr val="002060"/>
                </a:solidFill>
              </a:rPr>
              <a:t>Utworzenie </a:t>
            </a:r>
            <a:r>
              <a:rPr lang="pl-PL" sz="1400" dirty="0" err="1">
                <a:solidFill>
                  <a:srgbClr val="002060"/>
                </a:solidFill>
              </a:rPr>
              <a:t>eko</a:t>
            </a:r>
            <a:r>
              <a:rPr lang="pl-PL" sz="1400" dirty="0">
                <a:solidFill>
                  <a:srgbClr val="002060"/>
                </a:solidFill>
              </a:rPr>
              <a:t>-pracowni w PSP nr 19 (os. Piastów – Powstańców Śląskich)</a:t>
            </a:r>
          </a:p>
          <a:p>
            <a:pPr algn="r">
              <a:lnSpc>
                <a:spcPct val="150000"/>
              </a:lnSpc>
            </a:pPr>
            <a:r>
              <a:rPr lang="pl-PL" sz="1300" dirty="0">
                <a:solidFill>
                  <a:srgbClr val="002060"/>
                </a:solidFill>
              </a:rPr>
              <a:t>przy wsparciu </a:t>
            </a:r>
            <a:r>
              <a:rPr lang="pl-PL" sz="1300" dirty="0" err="1">
                <a:solidFill>
                  <a:srgbClr val="002060"/>
                </a:solidFill>
              </a:rPr>
              <a:t>WFOŚiGW</a:t>
            </a:r>
            <a:r>
              <a:rPr lang="pl-PL" sz="1300" dirty="0">
                <a:solidFill>
                  <a:srgbClr val="002060"/>
                </a:solidFill>
              </a:rPr>
              <a:t> oraz NFOŚiGW</a:t>
            </a:r>
          </a:p>
        </p:txBody>
      </p:sp>
    </p:spTree>
    <p:extLst>
      <p:ext uri="{BB962C8B-B14F-4D97-AF65-F5344CB8AC3E}">
        <p14:creationId xmlns:p14="http://schemas.microsoft.com/office/powerpoint/2010/main" val="13072873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7" name="pole tekstowe 10"/>
          <p:cNvSpPr txBox="1">
            <a:spLocks noChangeArrowheads="1"/>
          </p:cNvSpPr>
          <p:nvPr/>
        </p:nvSpPr>
        <p:spPr bwMode="auto">
          <a:xfrm>
            <a:off x="8459788" y="6381750"/>
            <a:ext cx="360362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endParaRPr lang="pl-PL" sz="1200"/>
          </a:p>
        </p:txBody>
      </p:sp>
      <p:pic>
        <p:nvPicPr>
          <p:cNvPr id="26628" name="Picture 4" descr="szara_fala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5732463"/>
            <a:ext cx="9144000" cy="433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629" name="pole tekstowe 12"/>
          <p:cNvSpPr txBox="1">
            <a:spLocks noChangeArrowheads="1"/>
          </p:cNvSpPr>
          <p:nvPr/>
        </p:nvSpPr>
        <p:spPr bwMode="auto">
          <a:xfrm>
            <a:off x="4500563" y="6432550"/>
            <a:ext cx="1519237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pl-PL" sz="900" b="1">
                <a:solidFill>
                  <a:srgbClr val="2D3257"/>
                </a:solidFill>
              </a:rPr>
              <a:t>www.kedzierzynkozle.pl	</a:t>
            </a:r>
            <a:endParaRPr lang="pl-PL" sz="900"/>
          </a:p>
        </p:txBody>
      </p:sp>
      <p:pic>
        <p:nvPicPr>
          <p:cNvPr id="26630" name="Obraz 4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88938" y="6180138"/>
            <a:ext cx="1519237" cy="417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631" name="pole tekstowe 14"/>
          <p:cNvSpPr txBox="1">
            <a:spLocks noChangeArrowheads="1"/>
          </p:cNvSpPr>
          <p:nvPr/>
        </p:nvSpPr>
        <p:spPr bwMode="auto">
          <a:xfrm>
            <a:off x="8388424" y="6423025"/>
            <a:ext cx="504751" cy="2308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pl-PL" sz="900" dirty="0">
                <a:solidFill>
                  <a:srgbClr val="2D3257"/>
                </a:solidFill>
              </a:rPr>
              <a:t>30/34</a:t>
            </a:r>
            <a:endParaRPr lang="pl-PL" sz="900" dirty="0"/>
          </a:p>
        </p:txBody>
      </p:sp>
      <p:pic>
        <p:nvPicPr>
          <p:cNvPr id="3" name="Picture 4" descr="szara_fala">
            <a:extLst>
              <a:ext uri="{FF2B5EF4-FFF2-40B4-BE49-F238E27FC236}">
                <a16:creationId xmlns:a16="http://schemas.microsoft.com/office/drawing/2014/main" id="{A838D9E9-B223-62E8-F173-4B24C8CC065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549275"/>
            <a:ext cx="9144000" cy="43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 Box 6">
            <a:extLst>
              <a:ext uri="{FF2B5EF4-FFF2-40B4-BE49-F238E27FC236}">
                <a16:creationId xmlns:a16="http://schemas.microsoft.com/office/drawing/2014/main" id="{767C1EB2-2599-93A3-2705-91FE5058715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51919" y="254048"/>
            <a:ext cx="4896545" cy="3200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r">
              <a:lnSpc>
                <a:spcPct val="150000"/>
              </a:lnSpc>
              <a:defRPr/>
            </a:pPr>
            <a:r>
              <a:rPr lang="pl-PL" sz="1100" dirty="0">
                <a:latin typeface="Calibri" panose="020F0502020204030204" pitchFamily="34" charset="0"/>
                <a:cs typeface="Calibri" panose="020F0502020204030204" pitchFamily="34" charset="0"/>
              </a:rPr>
              <a:t>WYKONANIE BUDŻETU MIASTA KĘDZIERZYN-KOŹLE ZA ROK 2023</a:t>
            </a:r>
          </a:p>
        </p:txBody>
      </p:sp>
      <p:pic>
        <p:nvPicPr>
          <p:cNvPr id="2" name="Obraz 1">
            <a:extLst>
              <a:ext uri="{FF2B5EF4-FFF2-40B4-BE49-F238E27FC236}">
                <a16:creationId xmlns:a16="http://schemas.microsoft.com/office/drawing/2014/main" id="{A59E089B-1AB3-8C2A-A03C-42F136BCD046}"/>
              </a:ext>
            </a:extLst>
          </p:cNvPr>
          <p:cNvPicPr>
            <a:picLocks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1680" y="1053184"/>
            <a:ext cx="5760640" cy="4032000"/>
          </a:xfrm>
          <a:prstGeom prst="rect">
            <a:avLst/>
          </a:prstGeom>
        </p:spPr>
      </p:pic>
      <p:sp>
        <p:nvSpPr>
          <p:cNvPr id="5" name="pole tekstowe 4">
            <a:extLst>
              <a:ext uri="{FF2B5EF4-FFF2-40B4-BE49-F238E27FC236}">
                <a16:creationId xmlns:a16="http://schemas.microsoft.com/office/drawing/2014/main" id="{E02B1956-9CF3-5CFF-8BD1-FE0BFBCF8F53}"/>
              </a:ext>
            </a:extLst>
          </p:cNvPr>
          <p:cNvSpPr txBox="1"/>
          <p:nvPr/>
        </p:nvSpPr>
        <p:spPr>
          <a:xfrm>
            <a:off x="3275856" y="5285696"/>
            <a:ext cx="5256584" cy="375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50000"/>
              </a:lnSpc>
            </a:pPr>
            <a:r>
              <a:rPr lang="pl-PL" sz="1400" dirty="0">
                <a:solidFill>
                  <a:srgbClr val="002060"/>
                </a:solidFill>
              </a:rPr>
              <a:t>Budowa placu zabaw przy PP nr 18 (os. Sławięcice)</a:t>
            </a:r>
          </a:p>
        </p:txBody>
      </p:sp>
    </p:spTree>
    <p:extLst>
      <p:ext uri="{BB962C8B-B14F-4D97-AF65-F5344CB8AC3E}">
        <p14:creationId xmlns:p14="http://schemas.microsoft.com/office/powerpoint/2010/main" val="62029934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4" descr="szara_fala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549275"/>
            <a:ext cx="9144000" cy="43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54" name="Text Box 6"/>
          <p:cNvSpPr txBox="1">
            <a:spLocks noChangeArrowheads="1"/>
          </p:cNvSpPr>
          <p:nvPr/>
        </p:nvSpPr>
        <p:spPr bwMode="auto">
          <a:xfrm>
            <a:off x="3851919" y="254048"/>
            <a:ext cx="4896545" cy="3200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r">
              <a:lnSpc>
                <a:spcPct val="150000"/>
              </a:lnSpc>
              <a:defRPr/>
            </a:pPr>
            <a:r>
              <a:rPr lang="pl-PL" sz="1100" dirty="0">
                <a:latin typeface="Calibri" panose="020F0502020204030204" pitchFamily="34" charset="0"/>
                <a:cs typeface="Calibri" panose="020F0502020204030204" pitchFamily="34" charset="0"/>
              </a:rPr>
              <a:t>WYKONANIE BUDŻETU MIASTA KĘDZIERZYN-KOŹLE ZA ROK 2023</a:t>
            </a:r>
          </a:p>
        </p:txBody>
      </p:sp>
      <p:pic>
        <p:nvPicPr>
          <p:cNvPr id="16388" name="Picture 4" descr="szara_fala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5734050"/>
            <a:ext cx="9144000" cy="433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89" name="Obraz 9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88938" y="6180138"/>
            <a:ext cx="1519237" cy="417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390" name="pole tekstowe 11"/>
          <p:cNvSpPr txBox="1">
            <a:spLocks noChangeArrowheads="1"/>
          </p:cNvSpPr>
          <p:nvPr/>
        </p:nvSpPr>
        <p:spPr bwMode="auto">
          <a:xfrm>
            <a:off x="4500563" y="6432550"/>
            <a:ext cx="1519237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pl-PL" sz="900" b="1">
                <a:solidFill>
                  <a:srgbClr val="2D3257"/>
                </a:solidFill>
              </a:rPr>
              <a:t>www.kedzierzynkozle.pl	</a:t>
            </a:r>
            <a:endParaRPr lang="pl-PL" sz="900"/>
          </a:p>
        </p:txBody>
      </p:sp>
      <p:sp>
        <p:nvSpPr>
          <p:cNvPr id="16391" name="pole tekstowe 13"/>
          <p:cNvSpPr txBox="1">
            <a:spLocks noChangeArrowheads="1"/>
          </p:cNvSpPr>
          <p:nvPr/>
        </p:nvSpPr>
        <p:spPr bwMode="auto">
          <a:xfrm>
            <a:off x="8459788" y="6423025"/>
            <a:ext cx="433387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pl-PL" sz="900" dirty="0">
                <a:solidFill>
                  <a:srgbClr val="2D3257"/>
                </a:solidFill>
              </a:rPr>
              <a:t>3/34</a:t>
            </a:r>
            <a:r>
              <a:rPr lang="pl-PL" sz="900" b="1" dirty="0">
                <a:solidFill>
                  <a:srgbClr val="2D3257"/>
                </a:solidFill>
              </a:rPr>
              <a:t>	</a:t>
            </a:r>
            <a:endParaRPr lang="pl-PL" sz="900" dirty="0"/>
          </a:p>
        </p:txBody>
      </p:sp>
      <p:sp>
        <p:nvSpPr>
          <p:cNvPr id="15" name="AutoShape 29">
            <a:extLst>
              <a:ext uri="{FF2B5EF4-FFF2-40B4-BE49-F238E27FC236}">
                <a16:creationId xmlns:a16="http://schemas.microsoft.com/office/drawing/2014/main" id="{78B2E42E-DEE6-40ED-8209-62D830A04433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980728"/>
            <a:ext cx="5580112" cy="432049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pl-PL" sz="2800" b="1" dirty="0">
              <a:solidFill>
                <a:schemeClr val="accent1">
                  <a:lumMod val="25000"/>
                </a:schemeClr>
              </a:solidFill>
              <a:latin typeface="+mn-lt"/>
              <a:cs typeface="Calibri" panose="020F0502020204030204" pitchFamily="34" charset="0"/>
            </a:endParaRPr>
          </a:p>
        </p:txBody>
      </p:sp>
      <p:sp>
        <p:nvSpPr>
          <p:cNvPr id="2" name="AutoShape 29">
            <a:extLst>
              <a:ext uri="{FF2B5EF4-FFF2-40B4-BE49-F238E27FC236}">
                <a16:creationId xmlns:a16="http://schemas.microsoft.com/office/drawing/2014/main" id="{60EB41DE-B9E6-A202-814B-0DBFD46F42C0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484784"/>
            <a:ext cx="4067944" cy="359792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pl-PL" sz="2800" b="1" dirty="0">
              <a:solidFill>
                <a:schemeClr val="accent1">
                  <a:lumMod val="25000"/>
                </a:schemeClr>
              </a:solidFill>
              <a:latin typeface="+mn-lt"/>
              <a:cs typeface="Calibri" panose="020F0502020204030204" pitchFamily="34" charset="0"/>
            </a:endParaRPr>
          </a:p>
        </p:txBody>
      </p:sp>
      <p:sp>
        <p:nvSpPr>
          <p:cNvPr id="6" name="AutoShape 29">
            <a:extLst>
              <a:ext uri="{FF2B5EF4-FFF2-40B4-BE49-F238E27FC236}">
                <a16:creationId xmlns:a16="http://schemas.microsoft.com/office/drawing/2014/main" id="{11D7C50D-2EED-5E18-2BA0-6DBFF7722CDB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2708920"/>
            <a:ext cx="4067944" cy="359792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pl-PL" sz="2800" b="1" dirty="0">
              <a:solidFill>
                <a:schemeClr val="accent1">
                  <a:lumMod val="25000"/>
                </a:schemeClr>
              </a:solidFill>
              <a:latin typeface="+mn-lt"/>
              <a:cs typeface="Calibri" panose="020F0502020204030204" pitchFamily="34" charset="0"/>
            </a:endParaRPr>
          </a:p>
        </p:txBody>
      </p:sp>
      <p:sp>
        <p:nvSpPr>
          <p:cNvPr id="7" name="AutoShape 29">
            <a:extLst>
              <a:ext uri="{FF2B5EF4-FFF2-40B4-BE49-F238E27FC236}">
                <a16:creationId xmlns:a16="http://schemas.microsoft.com/office/drawing/2014/main" id="{778E4796-3500-1430-1BC4-F3D9B2B702AC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4428605"/>
            <a:ext cx="4067944" cy="359792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pl-PL" sz="2800" b="1" dirty="0">
              <a:solidFill>
                <a:schemeClr val="accent1">
                  <a:lumMod val="25000"/>
                </a:schemeClr>
              </a:solidFill>
              <a:latin typeface="+mn-lt"/>
              <a:cs typeface="Calibri" panose="020F0502020204030204" pitchFamily="34" charset="0"/>
            </a:endParaRPr>
          </a:p>
        </p:txBody>
      </p:sp>
      <p:sp>
        <p:nvSpPr>
          <p:cNvPr id="8" name="AutoShape 29">
            <a:extLst>
              <a:ext uri="{FF2B5EF4-FFF2-40B4-BE49-F238E27FC236}">
                <a16:creationId xmlns:a16="http://schemas.microsoft.com/office/drawing/2014/main" id="{E0397201-81AD-8CBE-A150-261C0ED9C66A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5207658"/>
            <a:ext cx="4067944" cy="359792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pl-PL" sz="2800" b="1" dirty="0">
              <a:solidFill>
                <a:schemeClr val="accent1">
                  <a:lumMod val="25000"/>
                </a:schemeClr>
              </a:solidFill>
              <a:latin typeface="+mn-lt"/>
              <a:cs typeface="Calibri" panose="020F0502020204030204" pitchFamily="34" charset="0"/>
            </a:endParaRPr>
          </a:p>
        </p:txBody>
      </p:sp>
      <p:sp>
        <p:nvSpPr>
          <p:cNvPr id="16" name="pole tekstowe 15">
            <a:extLst>
              <a:ext uri="{FF2B5EF4-FFF2-40B4-BE49-F238E27FC236}">
                <a16:creationId xmlns:a16="http://schemas.microsoft.com/office/drawing/2014/main" id="{CC604E51-EA10-45E3-9FBB-B6C7DE3A1E8E}"/>
              </a:ext>
            </a:extLst>
          </p:cNvPr>
          <p:cNvSpPr txBox="1"/>
          <p:nvPr/>
        </p:nvSpPr>
        <p:spPr>
          <a:xfrm>
            <a:off x="378619" y="980728"/>
            <a:ext cx="7992888" cy="4655121"/>
          </a:xfrm>
          <a:prstGeom prst="rect">
            <a:avLst/>
          </a:prstGeom>
          <a:noFill/>
        </p:spPr>
        <p:txBody>
          <a:bodyPr wrap="square" numCol="1" rtlCol="0">
            <a:spAutoFit/>
          </a:bodyPr>
          <a:lstStyle/>
          <a:p>
            <a:pPr>
              <a:spcBef>
                <a:spcPts val="0"/>
              </a:spcBef>
            </a:pPr>
            <a:r>
              <a:rPr lang="pl-PL" sz="2000" b="1" dirty="0">
                <a:solidFill>
                  <a:schemeClr val="tx2"/>
                </a:solidFill>
              </a:rPr>
              <a:t>DOCHODY BIEŻĄCE  </a:t>
            </a:r>
            <a:r>
              <a:rPr lang="pl-PL" sz="2000" b="1" dirty="0">
                <a:solidFill>
                  <a:srgbClr val="C00000"/>
                </a:solidFill>
              </a:rPr>
              <a:t>310,63 mln zł</a:t>
            </a:r>
          </a:p>
          <a:p>
            <a:pPr>
              <a:spcBef>
                <a:spcPts val="0"/>
              </a:spcBef>
            </a:pPr>
            <a:endParaRPr lang="pl-PL" sz="1400" b="1" dirty="0">
              <a:solidFill>
                <a:srgbClr val="C00000"/>
              </a:solidFill>
            </a:endParaRPr>
          </a:p>
          <a:p>
            <a:pPr>
              <a:spcBef>
                <a:spcPts val="0"/>
              </a:spcBef>
            </a:pPr>
            <a:r>
              <a:rPr lang="pl-PL" sz="1750" dirty="0"/>
              <a:t>Dochody własne </a:t>
            </a:r>
            <a:r>
              <a:rPr lang="pl-PL" sz="1750" b="1" dirty="0">
                <a:solidFill>
                  <a:srgbClr val="C00000"/>
                </a:solidFill>
              </a:rPr>
              <a:t>202,19 mln zł </a:t>
            </a:r>
          </a:p>
          <a:p>
            <a:pPr marL="285750" indent="-285750">
              <a:lnSpc>
                <a:spcPct val="150000"/>
              </a:lnSpc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pl-PL" sz="1750" dirty="0"/>
              <a:t>dochody własne wpływy z podatków i opłat - </a:t>
            </a:r>
            <a:r>
              <a:rPr lang="pl-PL" sz="1750" dirty="0">
                <a:solidFill>
                  <a:srgbClr val="C00000"/>
                </a:solidFill>
              </a:rPr>
              <a:t>166,30 mln zł</a:t>
            </a:r>
          </a:p>
          <a:p>
            <a:pPr marL="285750" indent="-285750">
              <a:lnSpc>
                <a:spcPct val="150000"/>
              </a:lnSpc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pl-PL" sz="1750" dirty="0"/>
              <a:t>pozostałe dochody - </a:t>
            </a:r>
            <a:r>
              <a:rPr lang="pl-PL" sz="1750" dirty="0">
                <a:solidFill>
                  <a:srgbClr val="C00000"/>
                </a:solidFill>
              </a:rPr>
              <a:t>35,89 mln zł</a:t>
            </a:r>
          </a:p>
          <a:p>
            <a:pPr>
              <a:spcBef>
                <a:spcPts val="1200"/>
              </a:spcBef>
            </a:pPr>
            <a:r>
              <a:rPr lang="pl-PL" sz="1750" dirty="0"/>
              <a:t>Dotacje </a:t>
            </a:r>
            <a:r>
              <a:rPr lang="pl-PL" sz="1750" b="1" dirty="0">
                <a:solidFill>
                  <a:srgbClr val="C00000"/>
                </a:solidFill>
              </a:rPr>
              <a:t>30,00 zł mln zł</a:t>
            </a:r>
          </a:p>
          <a:p>
            <a:pPr marL="285750" indent="-285750">
              <a:spcBef>
                <a:spcPts val="1200"/>
              </a:spcBef>
              <a:buFont typeface="Wingdings" panose="05000000000000000000" pitchFamily="2" charset="2"/>
              <a:buChar char="Ø"/>
            </a:pPr>
            <a:r>
              <a:rPr lang="pl-PL" sz="1750" dirty="0"/>
              <a:t>rodzina (m.in. świadczenia rodzinne) - </a:t>
            </a:r>
            <a:r>
              <a:rPr lang="pl-PL" sz="1750" dirty="0">
                <a:solidFill>
                  <a:srgbClr val="C00000"/>
                </a:solidFill>
              </a:rPr>
              <a:t>16,36  mln zł</a:t>
            </a:r>
            <a:endParaRPr lang="pl-PL" sz="1750" dirty="0"/>
          </a:p>
          <a:p>
            <a:pPr marL="285750" indent="-285750">
              <a:spcBef>
                <a:spcPts val="1200"/>
              </a:spcBef>
              <a:buFont typeface="Wingdings" panose="05000000000000000000" pitchFamily="2" charset="2"/>
              <a:buChar char="Ø"/>
            </a:pPr>
            <a:r>
              <a:rPr lang="pl-PL" sz="1750" dirty="0"/>
              <a:t>pomoc społeczna - </a:t>
            </a:r>
            <a:r>
              <a:rPr lang="pl-PL" sz="1750" dirty="0">
                <a:solidFill>
                  <a:srgbClr val="C00000"/>
                </a:solidFill>
              </a:rPr>
              <a:t>1,78 mln zł</a:t>
            </a:r>
            <a:endParaRPr lang="pl-PL" sz="1750" dirty="0"/>
          </a:p>
          <a:p>
            <a:pPr marL="285750" indent="-285750">
              <a:spcBef>
                <a:spcPts val="1200"/>
              </a:spcBef>
              <a:buFont typeface="Wingdings" panose="05000000000000000000" pitchFamily="2" charset="2"/>
              <a:buChar char="Ø"/>
            </a:pPr>
            <a:r>
              <a:rPr lang="pl-PL" sz="1750" dirty="0"/>
              <a:t>pozostałe dotacje - </a:t>
            </a:r>
            <a:r>
              <a:rPr lang="pl-PL" sz="1750" dirty="0">
                <a:solidFill>
                  <a:srgbClr val="C00000"/>
                </a:solidFill>
              </a:rPr>
              <a:t>11,86 mln zł</a:t>
            </a:r>
          </a:p>
          <a:p>
            <a:pPr>
              <a:spcBef>
                <a:spcPts val="1200"/>
              </a:spcBef>
            </a:pPr>
            <a:r>
              <a:rPr lang="pl-PL" sz="1750" dirty="0"/>
              <a:t>Subwencje </a:t>
            </a:r>
            <a:r>
              <a:rPr lang="pl-PL" sz="1750" b="1" dirty="0">
                <a:solidFill>
                  <a:srgbClr val="C00000"/>
                </a:solidFill>
              </a:rPr>
              <a:t>62,60 mln zł</a:t>
            </a:r>
          </a:p>
          <a:p>
            <a:pPr marL="285750" indent="-285750">
              <a:spcBef>
                <a:spcPts val="1200"/>
              </a:spcBef>
              <a:buFont typeface="Wingdings" panose="05000000000000000000" pitchFamily="2" charset="2"/>
              <a:buChar char="Ø"/>
            </a:pPr>
            <a:r>
              <a:rPr lang="pl-PL" sz="1750" dirty="0"/>
              <a:t>oświata - </a:t>
            </a:r>
            <a:r>
              <a:rPr lang="pl-PL" sz="1750" dirty="0">
                <a:solidFill>
                  <a:srgbClr val="C00000"/>
                </a:solidFill>
              </a:rPr>
              <a:t>48,06 mln zł</a:t>
            </a:r>
          </a:p>
          <a:p>
            <a:pPr>
              <a:spcBef>
                <a:spcPts val="1200"/>
              </a:spcBef>
            </a:pPr>
            <a:r>
              <a:rPr lang="pl-PL" sz="1750" dirty="0"/>
              <a:t>Pozostałe dochody </a:t>
            </a:r>
            <a:r>
              <a:rPr lang="pl-PL" sz="1750" b="1" dirty="0">
                <a:solidFill>
                  <a:srgbClr val="C00000"/>
                </a:solidFill>
              </a:rPr>
              <a:t>15,84 mln zł</a:t>
            </a:r>
          </a:p>
        </p:txBody>
      </p:sp>
    </p:spTree>
    <p:extLst>
      <p:ext uri="{BB962C8B-B14F-4D97-AF65-F5344CB8AC3E}">
        <p14:creationId xmlns:p14="http://schemas.microsoft.com/office/powerpoint/2010/main" val="258365312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7" name="pole tekstowe 10"/>
          <p:cNvSpPr txBox="1">
            <a:spLocks noChangeArrowheads="1"/>
          </p:cNvSpPr>
          <p:nvPr/>
        </p:nvSpPr>
        <p:spPr bwMode="auto">
          <a:xfrm>
            <a:off x="8459788" y="6381750"/>
            <a:ext cx="360362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endParaRPr lang="pl-PL" sz="1200"/>
          </a:p>
        </p:txBody>
      </p:sp>
      <p:pic>
        <p:nvPicPr>
          <p:cNvPr id="26628" name="Picture 4" descr="szara_fala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5732463"/>
            <a:ext cx="9144000" cy="433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629" name="pole tekstowe 12"/>
          <p:cNvSpPr txBox="1">
            <a:spLocks noChangeArrowheads="1"/>
          </p:cNvSpPr>
          <p:nvPr/>
        </p:nvSpPr>
        <p:spPr bwMode="auto">
          <a:xfrm>
            <a:off x="4500563" y="6432550"/>
            <a:ext cx="1519237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pl-PL" sz="900" b="1">
                <a:solidFill>
                  <a:srgbClr val="2D3257"/>
                </a:solidFill>
              </a:rPr>
              <a:t>www.kedzierzynkozle.pl	</a:t>
            </a:r>
            <a:endParaRPr lang="pl-PL" sz="900"/>
          </a:p>
        </p:txBody>
      </p:sp>
      <p:pic>
        <p:nvPicPr>
          <p:cNvPr id="26630" name="Obraz 4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88938" y="6180138"/>
            <a:ext cx="1519237" cy="417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631" name="pole tekstowe 14"/>
          <p:cNvSpPr txBox="1">
            <a:spLocks noChangeArrowheads="1"/>
          </p:cNvSpPr>
          <p:nvPr/>
        </p:nvSpPr>
        <p:spPr bwMode="auto">
          <a:xfrm>
            <a:off x="8388424" y="6423025"/>
            <a:ext cx="504751" cy="2308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pl-PL" sz="900" dirty="0">
                <a:solidFill>
                  <a:srgbClr val="2D3257"/>
                </a:solidFill>
              </a:rPr>
              <a:t>17/34</a:t>
            </a:r>
            <a:endParaRPr lang="pl-PL" sz="900" dirty="0"/>
          </a:p>
        </p:txBody>
      </p:sp>
      <p:pic>
        <p:nvPicPr>
          <p:cNvPr id="3" name="Picture 4" descr="szara_fala">
            <a:extLst>
              <a:ext uri="{FF2B5EF4-FFF2-40B4-BE49-F238E27FC236}">
                <a16:creationId xmlns:a16="http://schemas.microsoft.com/office/drawing/2014/main" id="{A838D9E9-B223-62E8-F173-4B24C8CC065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549275"/>
            <a:ext cx="9144000" cy="43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 Box 6">
            <a:extLst>
              <a:ext uri="{FF2B5EF4-FFF2-40B4-BE49-F238E27FC236}">
                <a16:creationId xmlns:a16="http://schemas.microsoft.com/office/drawing/2014/main" id="{767C1EB2-2599-93A3-2705-91FE5058715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51919" y="254048"/>
            <a:ext cx="4896545" cy="3200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r">
              <a:lnSpc>
                <a:spcPct val="150000"/>
              </a:lnSpc>
              <a:defRPr/>
            </a:pPr>
            <a:r>
              <a:rPr lang="pl-PL" sz="1100" dirty="0">
                <a:latin typeface="Calibri" panose="020F0502020204030204" pitchFamily="34" charset="0"/>
                <a:cs typeface="Calibri" panose="020F0502020204030204" pitchFamily="34" charset="0"/>
              </a:rPr>
              <a:t>WYKONANIE BUDŻETU MIASTA KĘDZIERZYN-KOŹLE ZA ROK 2023</a:t>
            </a:r>
          </a:p>
        </p:txBody>
      </p:sp>
      <p:sp>
        <p:nvSpPr>
          <p:cNvPr id="5" name="pole tekstowe 4">
            <a:extLst>
              <a:ext uri="{FF2B5EF4-FFF2-40B4-BE49-F238E27FC236}">
                <a16:creationId xmlns:a16="http://schemas.microsoft.com/office/drawing/2014/main" id="{BFD8C84B-DC8C-805E-EF34-B3B9CA2F3A8A}"/>
              </a:ext>
            </a:extLst>
          </p:cNvPr>
          <p:cNvSpPr txBox="1"/>
          <p:nvPr/>
        </p:nvSpPr>
        <p:spPr>
          <a:xfrm>
            <a:off x="2123727" y="5198753"/>
            <a:ext cx="6408713" cy="375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50000"/>
              </a:lnSpc>
            </a:pPr>
            <a:r>
              <a:rPr lang="pl-PL" sz="1400" dirty="0">
                <a:solidFill>
                  <a:srgbClr val="002060"/>
                </a:solidFill>
              </a:rPr>
              <a:t>Budowa PP nr 20 (os. </a:t>
            </a:r>
            <a:r>
              <a:rPr lang="pl-PL" sz="1400">
                <a:solidFill>
                  <a:srgbClr val="002060"/>
                </a:solidFill>
              </a:rPr>
              <a:t>Cisowa)</a:t>
            </a:r>
            <a:endParaRPr lang="pl-PL" sz="1400" dirty="0">
              <a:solidFill>
                <a:srgbClr val="002060"/>
              </a:solidFill>
            </a:endParaRPr>
          </a:p>
        </p:txBody>
      </p:sp>
      <p:pic>
        <p:nvPicPr>
          <p:cNvPr id="6" name="Obraz 5">
            <a:extLst>
              <a:ext uri="{FF2B5EF4-FFF2-40B4-BE49-F238E27FC236}">
                <a16:creationId xmlns:a16="http://schemas.microsoft.com/office/drawing/2014/main" id="{5AF06733-6D2E-DDE8-93E7-C2AFF00D0B19}"/>
              </a:ext>
            </a:extLst>
          </p:cNvPr>
          <p:cNvPicPr>
            <a:picLocks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1680" y="1052736"/>
            <a:ext cx="5760304" cy="40324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034905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7" name="pole tekstowe 10"/>
          <p:cNvSpPr txBox="1">
            <a:spLocks noChangeArrowheads="1"/>
          </p:cNvSpPr>
          <p:nvPr/>
        </p:nvSpPr>
        <p:spPr bwMode="auto">
          <a:xfrm>
            <a:off x="8459788" y="6381750"/>
            <a:ext cx="360362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endParaRPr lang="pl-PL" sz="1200"/>
          </a:p>
        </p:txBody>
      </p:sp>
      <p:pic>
        <p:nvPicPr>
          <p:cNvPr id="26628" name="Picture 4" descr="szara_fala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5732463"/>
            <a:ext cx="9144000" cy="433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629" name="pole tekstowe 12"/>
          <p:cNvSpPr txBox="1">
            <a:spLocks noChangeArrowheads="1"/>
          </p:cNvSpPr>
          <p:nvPr/>
        </p:nvSpPr>
        <p:spPr bwMode="auto">
          <a:xfrm>
            <a:off x="4500563" y="6432550"/>
            <a:ext cx="1519237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pl-PL" sz="900" b="1">
                <a:solidFill>
                  <a:srgbClr val="2D3257"/>
                </a:solidFill>
              </a:rPr>
              <a:t>www.kedzierzynkozle.pl	</a:t>
            </a:r>
            <a:endParaRPr lang="pl-PL" sz="900"/>
          </a:p>
        </p:txBody>
      </p:sp>
      <p:pic>
        <p:nvPicPr>
          <p:cNvPr id="26630" name="Obraz 4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88938" y="6180138"/>
            <a:ext cx="1519237" cy="417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631" name="pole tekstowe 14"/>
          <p:cNvSpPr txBox="1">
            <a:spLocks noChangeArrowheads="1"/>
          </p:cNvSpPr>
          <p:nvPr/>
        </p:nvSpPr>
        <p:spPr bwMode="auto">
          <a:xfrm>
            <a:off x="8388424" y="6423025"/>
            <a:ext cx="504751" cy="2308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pl-PL" sz="900" dirty="0">
                <a:solidFill>
                  <a:srgbClr val="2D3257"/>
                </a:solidFill>
              </a:rPr>
              <a:t>31/34</a:t>
            </a:r>
            <a:endParaRPr lang="pl-PL" sz="900" dirty="0"/>
          </a:p>
        </p:txBody>
      </p:sp>
      <p:pic>
        <p:nvPicPr>
          <p:cNvPr id="3" name="Picture 4" descr="szara_fala">
            <a:extLst>
              <a:ext uri="{FF2B5EF4-FFF2-40B4-BE49-F238E27FC236}">
                <a16:creationId xmlns:a16="http://schemas.microsoft.com/office/drawing/2014/main" id="{A838D9E9-B223-62E8-F173-4B24C8CC065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549275"/>
            <a:ext cx="9144000" cy="43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 Box 6">
            <a:extLst>
              <a:ext uri="{FF2B5EF4-FFF2-40B4-BE49-F238E27FC236}">
                <a16:creationId xmlns:a16="http://schemas.microsoft.com/office/drawing/2014/main" id="{767C1EB2-2599-93A3-2705-91FE5058715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51919" y="254048"/>
            <a:ext cx="4896545" cy="3200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r">
              <a:lnSpc>
                <a:spcPct val="150000"/>
              </a:lnSpc>
              <a:defRPr/>
            </a:pPr>
            <a:r>
              <a:rPr lang="pl-PL" sz="1100" dirty="0">
                <a:latin typeface="Calibri" panose="020F0502020204030204" pitchFamily="34" charset="0"/>
                <a:cs typeface="Calibri" panose="020F0502020204030204" pitchFamily="34" charset="0"/>
              </a:rPr>
              <a:t>WYKONANIE BUDŻETU MIASTA KĘDZIERZYN-KOŹLE ZA ROK 2023</a:t>
            </a:r>
          </a:p>
        </p:txBody>
      </p:sp>
      <p:sp>
        <p:nvSpPr>
          <p:cNvPr id="5" name="pole tekstowe 4">
            <a:extLst>
              <a:ext uri="{FF2B5EF4-FFF2-40B4-BE49-F238E27FC236}">
                <a16:creationId xmlns:a16="http://schemas.microsoft.com/office/drawing/2014/main" id="{B874721A-4980-54AC-3EFA-D1A8248EDCC3}"/>
              </a:ext>
            </a:extLst>
          </p:cNvPr>
          <p:cNvSpPr txBox="1"/>
          <p:nvPr/>
        </p:nvSpPr>
        <p:spPr>
          <a:xfrm>
            <a:off x="2411760" y="5301208"/>
            <a:ext cx="6185112" cy="6785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50000"/>
              </a:lnSpc>
            </a:pPr>
            <a:r>
              <a:rPr lang="pl-PL" sz="1400" dirty="0">
                <a:solidFill>
                  <a:srgbClr val="002060"/>
                </a:solidFill>
              </a:rPr>
              <a:t>Budowa placu zabaw dla najmłodszych za Żłobkiem nr 6 (os. Śródmieście)</a:t>
            </a:r>
          </a:p>
          <a:p>
            <a:pPr algn="r">
              <a:lnSpc>
                <a:spcPct val="150000"/>
              </a:lnSpc>
            </a:pPr>
            <a:r>
              <a:rPr lang="pl-PL" sz="1300" dirty="0">
                <a:solidFill>
                  <a:srgbClr val="002060"/>
                </a:solidFill>
              </a:rPr>
              <a:t>w ramach Budżetu Obywatelskiego</a:t>
            </a:r>
          </a:p>
        </p:txBody>
      </p:sp>
      <p:pic>
        <p:nvPicPr>
          <p:cNvPr id="7" name="Obraz 6">
            <a:extLst>
              <a:ext uri="{FF2B5EF4-FFF2-40B4-BE49-F238E27FC236}">
                <a16:creationId xmlns:a16="http://schemas.microsoft.com/office/drawing/2014/main" id="{A79029AD-D0F4-A9DD-219C-748F6A1279E0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1680" y="1052736"/>
            <a:ext cx="5760640" cy="41870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6358405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7" name="pole tekstowe 10"/>
          <p:cNvSpPr txBox="1">
            <a:spLocks noChangeArrowheads="1"/>
          </p:cNvSpPr>
          <p:nvPr/>
        </p:nvSpPr>
        <p:spPr bwMode="auto">
          <a:xfrm>
            <a:off x="8459788" y="6381750"/>
            <a:ext cx="360362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endParaRPr lang="pl-PL" sz="1200"/>
          </a:p>
        </p:txBody>
      </p:sp>
      <p:pic>
        <p:nvPicPr>
          <p:cNvPr id="26628" name="Picture 4" descr="szara_fala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5732463"/>
            <a:ext cx="9144000" cy="433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629" name="pole tekstowe 12"/>
          <p:cNvSpPr txBox="1">
            <a:spLocks noChangeArrowheads="1"/>
          </p:cNvSpPr>
          <p:nvPr/>
        </p:nvSpPr>
        <p:spPr bwMode="auto">
          <a:xfrm>
            <a:off x="4500563" y="6432550"/>
            <a:ext cx="1519237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pl-PL" sz="900" b="1">
                <a:solidFill>
                  <a:srgbClr val="2D3257"/>
                </a:solidFill>
              </a:rPr>
              <a:t>www.kedzierzynkozle.pl	</a:t>
            </a:r>
            <a:endParaRPr lang="pl-PL" sz="900"/>
          </a:p>
        </p:txBody>
      </p:sp>
      <p:pic>
        <p:nvPicPr>
          <p:cNvPr id="26630" name="Obraz 4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88938" y="6180138"/>
            <a:ext cx="1519237" cy="417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631" name="pole tekstowe 14"/>
          <p:cNvSpPr txBox="1">
            <a:spLocks noChangeArrowheads="1"/>
          </p:cNvSpPr>
          <p:nvPr/>
        </p:nvSpPr>
        <p:spPr bwMode="auto">
          <a:xfrm>
            <a:off x="8388424" y="6423025"/>
            <a:ext cx="50475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pl-PL" sz="900" dirty="0">
                <a:solidFill>
                  <a:srgbClr val="2D3257"/>
                </a:solidFill>
              </a:rPr>
              <a:t>27/34</a:t>
            </a:r>
            <a:r>
              <a:rPr lang="pl-PL" sz="900" b="1" dirty="0">
                <a:solidFill>
                  <a:srgbClr val="2D3257"/>
                </a:solidFill>
              </a:rPr>
              <a:t>	</a:t>
            </a:r>
            <a:endParaRPr lang="pl-PL" sz="900" dirty="0"/>
          </a:p>
        </p:txBody>
      </p:sp>
      <p:pic>
        <p:nvPicPr>
          <p:cNvPr id="3" name="Picture 4" descr="szara_fala">
            <a:extLst>
              <a:ext uri="{FF2B5EF4-FFF2-40B4-BE49-F238E27FC236}">
                <a16:creationId xmlns:a16="http://schemas.microsoft.com/office/drawing/2014/main" id="{A838D9E9-B223-62E8-F173-4B24C8CC065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549275"/>
            <a:ext cx="9144000" cy="43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 Box 6">
            <a:extLst>
              <a:ext uri="{FF2B5EF4-FFF2-40B4-BE49-F238E27FC236}">
                <a16:creationId xmlns:a16="http://schemas.microsoft.com/office/drawing/2014/main" id="{767C1EB2-2599-93A3-2705-91FE5058715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51919" y="254048"/>
            <a:ext cx="4896545" cy="3200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r">
              <a:lnSpc>
                <a:spcPct val="150000"/>
              </a:lnSpc>
              <a:defRPr/>
            </a:pPr>
            <a:r>
              <a:rPr lang="pl-PL" sz="1100" dirty="0">
                <a:latin typeface="Calibri" panose="020F0502020204030204" pitchFamily="34" charset="0"/>
                <a:cs typeface="Calibri" panose="020F0502020204030204" pitchFamily="34" charset="0"/>
              </a:rPr>
              <a:t>WYKONANIE BUDŻETU MIASTA KĘDZIERZYN-KOŹLE ZA ROK 2023</a:t>
            </a:r>
          </a:p>
        </p:txBody>
      </p:sp>
      <p:pic>
        <p:nvPicPr>
          <p:cNvPr id="2" name="Obraz 1">
            <a:extLst>
              <a:ext uri="{FF2B5EF4-FFF2-40B4-BE49-F238E27FC236}">
                <a16:creationId xmlns:a16="http://schemas.microsoft.com/office/drawing/2014/main" id="{DA363D06-FBAD-0670-8204-825E51B32F0F}"/>
              </a:ext>
            </a:extLst>
          </p:cNvPr>
          <p:cNvPicPr>
            <a:picLocks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1680" y="1052735"/>
            <a:ext cx="5760640" cy="4104457"/>
          </a:xfrm>
          <a:prstGeom prst="rect">
            <a:avLst/>
          </a:prstGeom>
        </p:spPr>
      </p:pic>
      <p:sp>
        <p:nvSpPr>
          <p:cNvPr id="5" name="pole tekstowe 4">
            <a:extLst>
              <a:ext uri="{FF2B5EF4-FFF2-40B4-BE49-F238E27FC236}">
                <a16:creationId xmlns:a16="http://schemas.microsoft.com/office/drawing/2014/main" id="{31FC3BB5-88B4-D37E-1932-FA5794986D1F}"/>
              </a:ext>
            </a:extLst>
          </p:cNvPr>
          <p:cNvSpPr txBox="1"/>
          <p:nvPr/>
        </p:nvSpPr>
        <p:spPr>
          <a:xfrm>
            <a:off x="3275856" y="5270761"/>
            <a:ext cx="5256584" cy="6785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50000"/>
              </a:lnSpc>
            </a:pPr>
            <a:r>
              <a:rPr lang="pl-PL" sz="1400" dirty="0">
                <a:solidFill>
                  <a:srgbClr val="002060"/>
                </a:solidFill>
              </a:rPr>
              <a:t>Modernizacja boiska przy ul. Przechodniej (os. Pogorzelec)</a:t>
            </a:r>
          </a:p>
          <a:p>
            <a:pPr algn="r">
              <a:lnSpc>
                <a:spcPct val="150000"/>
              </a:lnSpc>
            </a:pPr>
            <a:r>
              <a:rPr lang="pl-PL" sz="1300" dirty="0">
                <a:solidFill>
                  <a:srgbClr val="002060"/>
                </a:solidFill>
              </a:rPr>
              <a:t>w ramach Budżetu Obywatelskiego</a:t>
            </a:r>
          </a:p>
        </p:txBody>
      </p:sp>
    </p:spTree>
    <p:extLst>
      <p:ext uri="{BB962C8B-B14F-4D97-AF65-F5344CB8AC3E}">
        <p14:creationId xmlns:p14="http://schemas.microsoft.com/office/powerpoint/2010/main" val="217320690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7" name="pole tekstowe 10"/>
          <p:cNvSpPr txBox="1">
            <a:spLocks noChangeArrowheads="1"/>
          </p:cNvSpPr>
          <p:nvPr/>
        </p:nvSpPr>
        <p:spPr bwMode="auto">
          <a:xfrm>
            <a:off x="8459788" y="6381750"/>
            <a:ext cx="360362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endParaRPr lang="pl-PL" sz="1200"/>
          </a:p>
        </p:txBody>
      </p:sp>
      <p:pic>
        <p:nvPicPr>
          <p:cNvPr id="26628" name="Picture 4" descr="szara_fala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5732463"/>
            <a:ext cx="9144000" cy="433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629" name="pole tekstowe 12"/>
          <p:cNvSpPr txBox="1">
            <a:spLocks noChangeArrowheads="1"/>
          </p:cNvSpPr>
          <p:nvPr/>
        </p:nvSpPr>
        <p:spPr bwMode="auto">
          <a:xfrm>
            <a:off x="4500563" y="6432550"/>
            <a:ext cx="1519237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pl-PL" sz="900" b="1" dirty="0">
                <a:solidFill>
                  <a:srgbClr val="2D3257"/>
                </a:solidFill>
              </a:rPr>
              <a:t>www.kedzierzynkozle.pl	</a:t>
            </a:r>
            <a:endParaRPr lang="pl-PL" sz="900" dirty="0"/>
          </a:p>
        </p:txBody>
      </p:sp>
      <p:pic>
        <p:nvPicPr>
          <p:cNvPr id="26630" name="Obraz 4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88938" y="6180138"/>
            <a:ext cx="1519237" cy="417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631" name="pole tekstowe 14"/>
          <p:cNvSpPr txBox="1">
            <a:spLocks noChangeArrowheads="1"/>
          </p:cNvSpPr>
          <p:nvPr/>
        </p:nvSpPr>
        <p:spPr bwMode="auto">
          <a:xfrm>
            <a:off x="8388424" y="6423025"/>
            <a:ext cx="504751" cy="2308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pl-PL" sz="900" dirty="0">
                <a:solidFill>
                  <a:srgbClr val="2D3257"/>
                </a:solidFill>
              </a:rPr>
              <a:t>32/34</a:t>
            </a:r>
            <a:endParaRPr lang="pl-PL" sz="900" dirty="0"/>
          </a:p>
        </p:txBody>
      </p:sp>
      <p:pic>
        <p:nvPicPr>
          <p:cNvPr id="3" name="Picture 4" descr="szara_fala">
            <a:extLst>
              <a:ext uri="{FF2B5EF4-FFF2-40B4-BE49-F238E27FC236}">
                <a16:creationId xmlns:a16="http://schemas.microsoft.com/office/drawing/2014/main" id="{A838D9E9-B223-62E8-F173-4B24C8CC065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549275"/>
            <a:ext cx="9144000" cy="43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 Box 6">
            <a:extLst>
              <a:ext uri="{FF2B5EF4-FFF2-40B4-BE49-F238E27FC236}">
                <a16:creationId xmlns:a16="http://schemas.microsoft.com/office/drawing/2014/main" id="{767C1EB2-2599-93A3-2705-91FE5058715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51919" y="254048"/>
            <a:ext cx="4896545" cy="3200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r">
              <a:lnSpc>
                <a:spcPct val="150000"/>
              </a:lnSpc>
              <a:defRPr/>
            </a:pPr>
            <a:r>
              <a:rPr lang="pl-PL" sz="1100" dirty="0">
                <a:latin typeface="Calibri" panose="020F0502020204030204" pitchFamily="34" charset="0"/>
                <a:cs typeface="Calibri" panose="020F0502020204030204" pitchFamily="34" charset="0"/>
              </a:rPr>
              <a:t>WYKONANIE BUDŻETU MIASTA KĘDZIERZYN-KOŹLE ZA ROK 2023</a:t>
            </a:r>
          </a:p>
        </p:txBody>
      </p:sp>
      <p:pic>
        <p:nvPicPr>
          <p:cNvPr id="2" name="Obraz 1">
            <a:extLst>
              <a:ext uri="{FF2B5EF4-FFF2-40B4-BE49-F238E27FC236}">
                <a16:creationId xmlns:a16="http://schemas.microsoft.com/office/drawing/2014/main" id="{76890DBE-6215-0063-7C65-AFB1F3A0D6BC}"/>
              </a:ext>
            </a:extLst>
          </p:cNvPr>
          <p:cNvPicPr>
            <a:picLocks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4776" y="1052736"/>
            <a:ext cx="5767544" cy="4104456"/>
          </a:xfrm>
          <a:prstGeom prst="rect">
            <a:avLst/>
          </a:prstGeom>
        </p:spPr>
      </p:pic>
      <p:sp>
        <p:nvSpPr>
          <p:cNvPr id="5" name="pole tekstowe 4">
            <a:extLst>
              <a:ext uri="{FF2B5EF4-FFF2-40B4-BE49-F238E27FC236}">
                <a16:creationId xmlns:a16="http://schemas.microsoft.com/office/drawing/2014/main" id="{B95A2032-2AB1-DFCD-2A04-3623E193363C}"/>
              </a:ext>
            </a:extLst>
          </p:cNvPr>
          <p:cNvSpPr txBox="1"/>
          <p:nvPr/>
        </p:nvSpPr>
        <p:spPr>
          <a:xfrm>
            <a:off x="2548872" y="5229200"/>
            <a:ext cx="5983568" cy="6785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50000"/>
              </a:lnSpc>
            </a:pPr>
            <a:r>
              <a:rPr lang="pl-PL" sz="1400" dirty="0">
                <a:solidFill>
                  <a:srgbClr val="002060"/>
                </a:solidFill>
              </a:rPr>
              <a:t>Wykonanie altany grillowej (os. Cisowa)</a:t>
            </a:r>
          </a:p>
          <a:p>
            <a:pPr algn="r">
              <a:lnSpc>
                <a:spcPct val="150000"/>
              </a:lnSpc>
            </a:pPr>
            <a:r>
              <a:rPr lang="pl-PL" sz="1300" dirty="0">
                <a:solidFill>
                  <a:srgbClr val="002060"/>
                </a:solidFill>
              </a:rPr>
              <a:t>w ramach Budżetu Obywatelskiego</a:t>
            </a:r>
          </a:p>
        </p:txBody>
      </p:sp>
    </p:spTree>
    <p:extLst>
      <p:ext uri="{BB962C8B-B14F-4D97-AF65-F5344CB8AC3E}">
        <p14:creationId xmlns:p14="http://schemas.microsoft.com/office/powerpoint/2010/main" val="2851232124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7" name="pole tekstowe 10"/>
          <p:cNvSpPr txBox="1">
            <a:spLocks noChangeArrowheads="1"/>
          </p:cNvSpPr>
          <p:nvPr/>
        </p:nvSpPr>
        <p:spPr bwMode="auto">
          <a:xfrm>
            <a:off x="8459788" y="6381750"/>
            <a:ext cx="360362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endParaRPr lang="pl-PL" sz="1200"/>
          </a:p>
        </p:txBody>
      </p:sp>
      <p:pic>
        <p:nvPicPr>
          <p:cNvPr id="26628" name="Picture 4" descr="szara_fala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5732463"/>
            <a:ext cx="9144000" cy="433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629" name="pole tekstowe 12"/>
          <p:cNvSpPr txBox="1">
            <a:spLocks noChangeArrowheads="1"/>
          </p:cNvSpPr>
          <p:nvPr/>
        </p:nvSpPr>
        <p:spPr bwMode="auto">
          <a:xfrm>
            <a:off x="4500563" y="6432550"/>
            <a:ext cx="1519237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pl-PL" sz="900" b="1">
                <a:solidFill>
                  <a:srgbClr val="2D3257"/>
                </a:solidFill>
              </a:rPr>
              <a:t>www.kedzierzynkozle.pl	</a:t>
            </a:r>
            <a:endParaRPr lang="pl-PL" sz="900"/>
          </a:p>
        </p:txBody>
      </p:sp>
      <p:pic>
        <p:nvPicPr>
          <p:cNvPr id="26630" name="Obraz 4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88938" y="6180138"/>
            <a:ext cx="1519237" cy="417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631" name="pole tekstowe 14"/>
          <p:cNvSpPr txBox="1">
            <a:spLocks noChangeArrowheads="1"/>
          </p:cNvSpPr>
          <p:nvPr/>
        </p:nvSpPr>
        <p:spPr bwMode="auto">
          <a:xfrm>
            <a:off x="8388424" y="6423025"/>
            <a:ext cx="504751" cy="2308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pl-PL" sz="900" dirty="0">
                <a:solidFill>
                  <a:srgbClr val="2D3257"/>
                </a:solidFill>
              </a:rPr>
              <a:t>33/34</a:t>
            </a:r>
            <a:endParaRPr lang="pl-PL" sz="900" dirty="0"/>
          </a:p>
        </p:txBody>
      </p:sp>
      <p:pic>
        <p:nvPicPr>
          <p:cNvPr id="3" name="Picture 4" descr="szara_fala">
            <a:extLst>
              <a:ext uri="{FF2B5EF4-FFF2-40B4-BE49-F238E27FC236}">
                <a16:creationId xmlns:a16="http://schemas.microsoft.com/office/drawing/2014/main" id="{A838D9E9-B223-62E8-F173-4B24C8CC065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549275"/>
            <a:ext cx="9144000" cy="43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 Box 6">
            <a:extLst>
              <a:ext uri="{FF2B5EF4-FFF2-40B4-BE49-F238E27FC236}">
                <a16:creationId xmlns:a16="http://schemas.microsoft.com/office/drawing/2014/main" id="{767C1EB2-2599-93A3-2705-91FE5058715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51919" y="254048"/>
            <a:ext cx="4896545" cy="3200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r">
              <a:lnSpc>
                <a:spcPct val="150000"/>
              </a:lnSpc>
              <a:defRPr/>
            </a:pPr>
            <a:r>
              <a:rPr lang="pl-PL" sz="1100" dirty="0">
                <a:latin typeface="Calibri" panose="020F0502020204030204" pitchFamily="34" charset="0"/>
                <a:cs typeface="Calibri" panose="020F0502020204030204" pitchFamily="34" charset="0"/>
              </a:rPr>
              <a:t>WYKONANIE BUDŻETU MIASTA KĘDZIERZYN-KOŹLE ZA ROK 2023</a:t>
            </a:r>
          </a:p>
        </p:txBody>
      </p:sp>
      <p:sp>
        <p:nvSpPr>
          <p:cNvPr id="5" name="pole tekstowe 4">
            <a:extLst>
              <a:ext uri="{FF2B5EF4-FFF2-40B4-BE49-F238E27FC236}">
                <a16:creationId xmlns:a16="http://schemas.microsoft.com/office/drawing/2014/main" id="{838D222A-743D-6978-4252-F36BBC6DCA9A}"/>
              </a:ext>
            </a:extLst>
          </p:cNvPr>
          <p:cNvSpPr txBox="1"/>
          <p:nvPr/>
        </p:nvSpPr>
        <p:spPr>
          <a:xfrm>
            <a:off x="3491880" y="5229200"/>
            <a:ext cx="5040560" cy="6785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50000"/>
              </a:lnSpc>
            </a:pPr>
            <a:r>
              <a:rPr lang="pl-PL" sz="1400" dirty="0">
                <a:solidFill>
                  <a:srgbClr val="002060"/>
                </a:solidFill>
              </a:rPr>
              <a:t>Wykonanie wybiegu dla psów przy PP nr 13 (os. Zachód)</a:t>
            </a:r>
          </a:p>
          <a:p>
            <a:pPr algn="r">
              <a:lnSpc>
                <a:spcPct val="150000"/>
              </a:lnSpc>
            </a:pPr>
            <a:r>
              <a:rPr lang="pl-PL" sz="1300" dirty="0">
                <a:solidFill>
                  <a:srgbClr val="002060"/>
                </a:solidFill>
              </a:rPr>
              <a:t>w ramach Budżetu Obywatelskiego</a:t>
            </a:r>
          </a:p>
        </p:txBody>
      </p:sp>
      <p:pic>
        <p:nvPicPr>
          <p:cNvPr id="7" name="Obraz 6">
            <a:extLst>
              <a:ext uri="{FF2B5EF4-FFF2-40B4-BE49-F238E27FC236}">
                <a16:creationId xmlns:a16="http://schemas.microsoft.com/office/drawing/2014/main" id="{86220FC0-A93A-55FF-6DDC-AE22D4FB45EB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1680" y="1052736"/>
            <a:ext cx="5760640" cy="41027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7877685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7" name="pole tekstowe 10"/>
          <p:cNvSpPr txBox="1">
            <a:spLocks noChangeArrowheads="1"/>
          </p:cNvSpPr>
          <p:nvPr/>
        </p:nvSpPr>
        <p:spPr bwMode="auto">
          <a:xfrm>
            <a:off x="8459788" y="6381750"/>
            <a:ext cx="360362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endParaRPr lang="pl-PL" sz="1200"/>
          </a:p>
        </p:txBody>
      </p:sp>
      <p:pic>
        <p:nvPicPr>
          <p:cNvPr id="26628" name="Picture 4" descr="szara_fala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5732463"/>
            <a:ext cx="9144000" cy="433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629" name="pole tekstowe 12"/>
          <p:cNvSpPr txBox="1">
            <a:spLocks noChangeArrowheads="1"/>
          </p:cNvSpPr>
          <p:nvPr/>
        </p:nvSpPr>
        <p:spPr bwMode="auto">
          <a:xfrm>
            <a:off x="4500563" y="6432550"/>
            <a:ext cx="1519237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pl-PL" sz="900" b="1">
                <a:solidFill>
                  <a:srgbClr val="2D3257"/>
                </a:solidFill>
              </a:rPr>
              <a:t>www.kedzierzynkozle.pl	</a:t>
            </a:r>
            <a:endParaRPr lang="pl-PL" sz="900"/>
          </a:p>
        </p:txBody>
      </p:sp>
      <p:pic>
        <p:nvPicPr>
          <p:cNvPr id="26630" name="Obraz 4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88938" y="6180138"/>
            <a:ext cx="1519237" cy="417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631" name="pole tekstowe 14"/>
          <p:cNvSpPr txBox="1">
            <a:spLocks noChangeArrowheads="1"/>
          </p:cNvSpPr>
          <p:nvPr/>
        </p:nvSpPr>
        <p:spPr bwMode="auto">
          <a:xfrm>
            <a:off x="8388424" y="6423025"/>
            <a:ext cx="50475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pl-PL" sz="900" dirty="0">
                <a:solidFill>
                  <a:srgbClr val="2D3257"/>
                </a:solidFill>
              </a:rPr>
              <a:t>34/34</a:t>
            </a:r>
            <a:r>
              <a:rPr lang="pl-PL" sz="900" b="1" dirty="0">
                <a:solidFill>
                  <a:srgbClr val="2D3257"/>
                </a:solidFill>
              </a:rPr>
              <a:t>	</a:t>
            </a:r>
            <a:endParaRPr lang="pl-PL" sz="900" dirty="0"/>
          </a:p>
        </p:txBody>
      </p:sp>
      <p:pic>
        <p:nvPicPr>
          <p:cNvPr id="3" name="Picture 4" descr="szara_fala">
            <a:extLst>
              <a:ext uri="{FF2B5EF4-FFF2-40B4-BE49-F238E27FC236}">
                <a16:creationId xmlns:a16="http://schemas.microsoft.com/office/drawing/2014/main" id="{A838D9E9-B223-62E8-F173-4B24C8CC065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549275"/>
            <a:ext cx="9144000" cy="43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 Box 6">
            <a:extLst>
              <a:ext uri="{FF2B5EF4-FFF2-40B4-BE49-F238E27FC236}">
                <a16:creationId xmlns:a16="http://schemas.microsoft.com/office/drawing/2014/main" id="{767C1EB2-2599-93A3-2705-91FE5058715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51919" y="254048"/>
            <a:ext cx="4896545" cy="3200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r">
              <a:lnSpc>
                <a:spcPct val="150000"/>
              </a:lnSpc>
              <a:defRPr/>
            </a:pPr>
            <a:r>
              <a:rPr lang="pl-PL" sz="1100" dirty="0">
                <a:latin typeface="Calibri" panose="020F0502020204030204" pitchFamily="34" charset="0"/>
                <a:cs typeface="Calibri" panose="020F0502020204030204" pitchFamily="34" charset="0"/>
              </a:rPr>
              <a:t>WYKONANIE BUDŻETU MIASTA KĘDZIERZYN-KOŹLE ZA ROK 2023</a:t>
            </a:r>
          </a:p>
        </p:txBody>
      </p:sp>
      <p:sp>
        <p:nvSpPr>
          <p:cNvPr id="2" name="Text Box 8">
            <a:extLst>
              <a:ext uri="{FF2B5EF4-FFF2-40B4-BE49-F238E27FC236}">
                <a16:creationId xmlns:a16="http://schemas.microsoft.com/office/drawing/2014/main" id="{FC8CB87D-5A21-4610-3C55-FAC204F4F31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08044" y="2875002"/>
            <a:ext cx="7127912" cy="553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anchor="ctr" anchorCtr="0">
            <a:spAutoFit/>
          </a:bodyPr>
          <a:lstStyle/>
          <a:p>
            <a:pPr algn="ctr"/>
            <a:r>
              <a:rPr lang="pl-PL" sz="3000" b="1" dirty="0">
                <a:solidFill>
                  <a:srgbClr val="002060"/>
                </a:solidFill>
              </a:rPr>
              <a:t>Dziękuję za uwagę.</a:t>
            </a:r>
          </a:p>
        </p:txBody>
      </p:sp>
    </p:spTree>
    <p:extLst>
      <p:ext uri="{BB962C8B-B14F-4D97-AF65-F5344CB8AC3E}">
        <p14:creationId xmlns:p14="http://schemas.microsoft.com/office/powerpoint/2010/main" val="147749691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4" descr="szara_fala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549275"/>
            <a:ext cx="9144000" cy="43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54" name="Text Box 6"/>
          <p:cNvSpPr txBox="1">
            <a:spLocks noChangeArrowheads="1"/>
          </p:cNvSpPr>
          <p:nvPr/>
        </p:nvSpPr>
        <p:spPr bwMode="auto">
          <a:xfrm>
            <a:off x="3851919" y="254048"/>
            <a:ext cx="4896545" cy="3200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r">
              <a:lnSpc>
                <a:spcPct val="150000"/>
              </a:lnSpc>
              <a:defRPr/>
            </a:pPr>
            <a:r>
              <a:rPr lang="pl-PL" sz="1100" dirty="0">
                <a:latin typeface="Calibri" panose="020F0502020204030204" pitchFamily="34" charset="0"/>
                <a:cs typeface="Calibri" panose="020F0502020204030204" pitchFamily="34" charset="0"/>
              </a:rPr>
              <a:t>WYKONANIE BUDŻETU MIASTA KĘDZIERZYN-KOŹLE ZA ROK 2023</a:t>
            </a:r>
          </a:p>
        </p:txBody>
      </p:sp>
      <p:pic>
        <p:nvPicPr>
          <p:cNvPr id="16388" name="Picture 4" descr="szara_fala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5734050"/>
            <a:ext cx="9144000" cy="433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89" name="Obraz 9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88938" y="6180138"/>
            <a:ext cx="1519237" cy="417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390" name="pole tekstowe 11"/>
          <p:cNvSpPr txBox="1">
            <a:spLocks noChangeArrowheads="1"/>
          </p:cNvSpPr>
          <p:nvPr/>
        </p:nvSpPr>
        <p:spPr bwMode="auto">
          <a:xfrm>
            <a:off x="4500563" y="6432550"/>
            <a:ext cx="1519237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pl-PL" sz="900" b="1">
                <a:solidFill>
                  <a:srgbClr val="2D3257"/>
                </a:solidFill>
              </a:rPr>
              <a:t>www.kedzierzynkozle.pl	</a:t>
            </a:r>
            <a:endParaRPr lang="pl-PL" sz="900"/>
          </a:p>
        </p:txBody>
      </p:sp>
      <p:sp>
        <p:nvSpPr>
          <p:cNvPr id="16391" name="pole tekstowe 13"/>
          <p:cNvSpPr txBox="1">
            <a:spLocks noChangeArrowheads="1"/>
          </p:cNvSpPr>
          <p:nvPr/>
        </p:nvSpPr>
        <p:spPr bwMode="auto">
          <a:xfrm>
            <a:off x="8459788" y="6423025"/>
            <a:ext cx="433387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pl-PL" sz="900" dirty="0">
                <a:solidFill>
                  <a:srgbClr val="2D3257"/>
                </a:solidFill>
              </a:rPr>
              <a:t>4/34</a:t>
            </a:r>
            <a:r>
              <a:rPr lang="pl-PL" sz="900" b="1" dirty="0">
                <a:solidFill>
                  <a:srgbClr val="2D3257"/>
                </a:solidFill>
              </a:rPr>
              <a:t>	</a:t>
            </a:r>
            <a:endParaRPr lang="pl-PL" sz="900" dirty="0"/>
          </a:p>
        </p:txBody>
      </p:sp>
      <p:sp>
        <p:nvSpPr>
          <p:cNvPr id="15" name="AutoShape 29">
            <a:extLst>
              <a:ext uri="{FF2B5EF4-FFF2-40B4-BE49-F238E27FC236}">
                <a16:creationId xmlns:a16="http://schemas.microsoft.com/office/drawing/2014/main" id="{78B2E42E-DEE6-40ED-8209-62D830A0443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" y="2003498"/>
            <a:ext cx="5580112" cy="504057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pl-PL" sz="2800" b="1" dirty="0">
              <a:solidFill>
                <a:schemeClr val="accent1">
                  <a:lumMod val="25000"/>
                </a:schemeClr>
              </a:solidFill>
              <a:latin typeface="+mn-lt"/>
              <a:cs typeface="Calibri" panose="020F0502020204030204" pitchFamily="34" charset="0"/>
            </a:endParaRPr>
          </a:p>
        </p:txBody>
      </p:sp>
      <p:sp>
        <p:nvSpPr>
          <p:cNvPr id="16" name="pole tekstowe 15">
            <a:extLst>
              <a:ext uri="{FF2B5EF4-FFF2-40B4-BE49-F238E27FC236}">
                <a16:creationId xmlns:a16="http://schemas.microsoft.com/office/drawing/2014/main" id="{CC604E51-EA10-45E3-9FBB-B6C7DE3A1E8E}"/>
              </a:ext>
            </a:extLst>
          </p:cNvPr>
          <p:cNvSpPr txBox="1"/>
          <p:nvPr/>
        </p:nvSpPr>
        <p:spPr>
          <a:xfrm>
            <a:off x="611560" y="2075507"/>
            <a:ext cx="7992888" cy="3000821"/>
          </a:xfrm>
          <a:prstGeom prst="rect">
            <a:avLst/>
          </a:prstGeom>
          <a:noFill/>
        </p:spPr>
        <p:txBody>
          <a:bodyPr wrap="square" numCol="1" rtlCol="0">
            <a:spAutoFit/>
          </a:bodyPr>
          <a:lstStyle/>
          <a:p>
            <a:pPr>
              <a:spcBef>
                <a:spcPts val="0"/>
              </a:spcBef>
            </a:pPr>
            <a:r>
              <a:rPr lang="pl-PL" sz="2000" b="1" dirty="0">
                <a:solidFill>
                  <a:schemeClr val="tx2"/>
                </a:solidFill>
              </a:rPr>
              <a:t>DOCHODY MAJĄTKOWE  </a:t>
            </a:r>
            <a:r>
              <a:rPr lang="pl-PL" sz="2000" b="1" dirty="0">
                <a:solidFill>
                  <a:srgbClr val="C00000"/>
                </a:solidFill>
              </a:rPr>
              <a:t>32,57 mln zł</a:t>
            </a:r>
          </a:p>
          <a:p>
            <a:pPr>
              <a:spcBef>
                <a:spcPts val="0"/>
              </a:spcBef>
            </a:pPr>
            <a:endParaRPr lang="pl-PL" sz="1400" b="1" dirty="0">
              <a:solidFill>
                <a:srgbClr val="C00000"/>
              </a:solidFill>
            </a:endParaRPr>
          </a:p>
          <a:p>
            <a:pPr marL="285750" indent="-285750">
              <a:spcBef>
                <a:spcPts val="1200"/>
              </a:spcBef>
              <a:buFont typeface="Wingdings" panose="05000000000000000000" pitchFamily="2" charset="2"/>
              <a:buChar char="Ø"/>
            </a:pPr>
            <a:r>
              <a:rPr lang="pl-PL" sz="1750" dirty="0"/>
              <a:t>dotacje i środki na inwestycje - </a:t>
            </a:r>
            <a:r>
              <a:rPr lang="pl-PL" sz="1750" dirty="0">
                <a:solidFill>
                  <a:srgbClr val="C00000"/>
                </a:solidFill>
              </a:rPr>
              <a:t>17,05 mln zł</a:t>
            </a:r>
          </a:p>
          <a:p>
            <a:pPr marL="285750" indent="-285750">
              <a:spcBef>
                <a:spcPts val="1200"/>
              </a:spcBef>
              <a:buFont typeface="Wingdings" panose="05000000000000000000" pitchFamily="2" charset="2"/>
              <a:buChar char="Ø"/>
            </a:pPr>
            <a:r>
              <a:rPr lang="pl-PL" sz="1750" dirty="0"/>
              <a:t>wpływy ze sprzedaży majątku -</a:t>
            </a:r>
            <a:r>
              <a:rPr lang="pl-PL" sz="1750" dirty="0">
                <a:solidFill>
                  <a:srgbClr val="C00000"/>
                </a:solidFill>
              </a:rPr>
              <a:t>15,29 mln zł</a:t>
            </a:r>
            <a:endParaRPr lang="pl-PL" sz="1750" dirty="0"/>
          </a:p>
          <a:p>
            <a:pPr marL="285750" indent="-285750">
              <a:spcBef>
                <a:spcPts val="1200"/>
              </a:spcBef>
              <a:buFont typeface="Wingdings" panose="05000000000000000000" pitchFamily="2" charset="2"/>
              <a:buChar char="Ø"/>
            </a:pPr>
            <a:r>
              <a:rPr lang="pl-PL" sz="1750" dirty="0"/>
              <a:t>wpływy z tytułu przekształcenia prawa użytkowania wieczystego w prawo własności - </a:t>
            </a:r>
            <a:r>
              <a:rPr lang="pl-PL" sz="1750" dirty="0">
                <a:solidFill>
                  <a:srgbClr val="C00000"/>
                </a:solidFill>
              </a:rPr>
              <a:t>0,15 mln zł</a:t>
            </a:r>
          </a:p>
          <a:p>
            <a:pPr marL="285750" indent="-285750">
              <a:spcBef>
                <a:spcPts val="1200"/>
              </a:spcBef>
              <a:buFont typeface="Wingdings" panose="05000000000000000000" pitchFamily="2" charset="2"/>
              <a:buChar char="Ø"/>
            </a:pPr>
            <a:r>
              <a:rPr lang="pl-PL" sz="1750" dirty="0"/>
              <a:t>pozostałe dochody - </a:t>
            </a:r>
            <a:r>
              <a:rPr lang="pl-PL" sz="1750" dirty="0">
                <a:solidFill>
                  <a:srgbClr val="C00000"/>
                </a:solidFill>
              </a:rPr>
              <a:t>0,08 mln zł</a:t>
            </a:r>
          </a:p>
          <a:p>
            <a:pPr>
              <a:spcBef>
                <a:spcPts val="1200"/>
              </a:spcBef>
            </a:pPr>
            <a:endParaRPr lang="pl-PL" sz="175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060096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29" name="Picture 4" descr="szara_fala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549275"/>
            <a:ext cx="9144000" cy="43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2" name="Picture 4" descr="szara_fala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5734050"/>
            <a:ext cx="9144000" cy="433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3" name="Obraz 9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88938" y="6180138"/>
            <a:ext cx="1519237" cy="417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534" name="pole tekstowe 11"/>
          <p:cNvSpPr txBox="1">
            <a:spLocks noChangeArrowheads="1"/>
          </p:cNvSpPr>
          <p:nvPr/>
        </p:nvSpPr>
        <p:spPr bwMode="auto">
          <a:xfrm>
            <a:off x="4500563" y="6432550"/>
            <a:ext cx="1519237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pl-PL" sz="900" b="1" dirty="0">
                <a:solidFill>
                  <a:srgbClr val="2D3257"/>
                </a:solidFill>
              </a:rPr>
              <a:t>www.kedzierzynkozle.pl	</a:t>
            </a:r>
            <a:endParaRPr lang="pl-PL" sz="900" dirty="0"/>
          </a:p>
        </p:txBody>
      </p:sp>
      <p:sp>
        <p:nvSpPr>
          <p:cNvPr id="22548" name="AutoShape 29"/>
          <p:cNvSpPr>
            <a:spLocks noChangeArrowheads="1"/>
          </p:cNvSpPr>
          <p:nvPr/>
        </p:nvSpPr>
        <p:spPr bwMode="auto">
          <a:xfrm>
            <a:off x="971228" y="1412875"/>
            <a:ext cx="4824908" cy="720725"/>
          </a:xfrm>
          <a:prstGeom prst="flowChartAlternateProcess">
            <a:avLst/>
          </a:prstGeom>
          <a:solidFill>
            <a:srgbClr val="02941E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pl-PL" b="1" dirty="0">
                <a:solidFill>
                  <a:schemeClr val="bg1"/>
                </a:solidFill>
              </a:rPr>
              <a:t>WYDATKI + ROZCHODY</a:t>
            </a:r>
            <a:r>
              <a:rPr lang="pl-PL" dirty="0">
                <a:solidFill>
                  <a:schemeClr val="bg1"/>
                </a:solidFill>
              </a:rPr>
              <a:t>  </a:t>
            </a:r>
            <a:r>
              <a:rPr lang="pl-PL" sz="2000" b="1" dirty="0">
                <a:solidFill>
                  <a:schemeClr val="bg1"/>
                </a:solidFill>
                <a:latin typeface="+mn-lt"/>
                <a:cs typeface="Calibri" panose="020F0502020204030204" pitchFamily="34" charset="0"/>
              </a:rPr>
              <a:t>360,76 mln zł</a:t>
            </a:r>
          </a:p>
        </p:txBody>
      </p:sp>
      <p:sp>
        <p:nvSpPr>
          <p:cNvPr id="22550" name="AutoShape 29"/>
          <p:cNvSpPr>
            <a:spLocks noChangeArrowheads="1"/>
          </p:cNvSpPr>
          <p:nvPr/>
        </p:nvSpPr>
        <p:spPr bwMode="auto">
          <a:xfrm>
            <a:off x="1133525" y="2553471"/>
            <a:ext cx="3684977" cy="647700"/>
          </a:xfrm>
          <a:prstGeom prst="flowChartAlternateProcess">
            <a:avLst/>
          </a:prstGeom>
          <a:solidFill>
            <a:schemeClr val="accent2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r>
              <a:rPr lang="pl-PL" dirty="0">
                <a:solidFill>
                  <a:schemeClr val="accent1">
                    <a:lumMod val="25000"/>
                  </a:schemeClr>
                </a:solidFill>
              </a:rPr>
              <a:t>Wydatki bieżące  </a:t>
            </a:r>
            <a:r>
              <a:rPr lang="pl-PL" b="1" dirty="0">
                <a:solidFill>
                  <a:schemeClr val="accent1">
                    <a:lumMod val="25000"/>
                  </a:schemeClr>
                </a:solidFill>
              </a:rPr>
              <a:t>302,93 mln zł</a:t>
            </a:r>
          </a:p>
        </p:txBody>
      </p:sp>
      <p:sp>
        <p:nvSpPr>
          <p:cNvPr id="22551" name="AutoShape 29"/>
          <p:cNvSpPr>
            <a:spLocks noChangeArrowheads="1"/>
          </p:cNvSpPr>
          <p:nvPr/>
        </p:nvSpPr>
        <p:spPr bwMode="auto">
          <a:xfrm>
            <a:off x="1133524" y="3641304"/>
            <a:ext cx="3684977" cy="647699"/>
          </a:xfrm>
          <a:prstGeom prst="flowChartAlternateProcess">
            <a:avLst/>
          </a:prstGeom>
          <a:solidFill>
            <a:schemeClr val="accent2">
              <a:lumMod val="40000"/>
              <a:lumOff val="60000"/>
            </a:scheme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r>
              <a:rPr lang="pl-PL" dirty="0">
                <a:solidFill>
                  <a:schemeClr val="accent1">
                    <a:lumMod val="25000"/>
                  </a:schemeClr>
                </a:solidFill>
              </a:rPr>
              <a:t>Wydatki majątkowe  </a:t>
            </a:r>
            <a:r>
              <a:rPr lang="pl-PL" b="1" dirty="0">
                <a:solidFill>
                  <a:schemeClr val="accent1">
                    <a:lumMod val="25000"/>
                  </a:schemeClr>
                </a:solidFill>
              </a:rPr>
              <a:t>46,61 mln zł</a:t>
            </a:r>
          </a:p>
        </p:txBody>
      </p:sp>
      <p:sp>
        <p:nvSpPr>
          <p:cNvPr id="22552" name="AutoShape 29"/>
          <p:cNvSpPr>
            <a:spLocks noChangeArrowheads="1"/>
          </p:cNvSpPr>
          <p:nvPr/>
        </p:nvSpPr>
        <p:spPr bwMode="auto">
          <a:xfrm>
            <a:off x="1133524" y="4714886"/>
            <a:ext cx="3684976" cy="649288"/>
          </a:xfrm>
          <a:prstGeom prst="flowChartAlternateProcess">
            <a:avLst/>
          </a:prstGeom>
          <a:solidFill>
            <a:schemeClr val="accent2">
              <a:lumMod val="60000"/>
              <a:lumOff val="40000"/>
            </a:scheme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r>
              <a:rPr lang="pl-PL" dirty="0">
                <a:solidFill>
                  <a:schemeClr val="accent1">
                    <a:lumMod val="25000"/>
                  </a:schemeClr>
                </a:solidFill>
              </a:rPr>
              <a:t>Rozchody  </a:t>
            </a:r>
            <a:r>
              <a:rPr lang="pl-PL" b="1" dirty="0">
                <a:solidFill>
                  <a:schemeClr val="accent1">
                    <a:lumMod val="25000"/>
                  </a:schemeClr>
                </a:solidFill>
              </a:rPr>
              <a:t>11,22 mln zł</a:t>
            </a:r>
          </a:p>
        </p:txBody>
      </p:sp>
      <p:graphicFrame>
        <p:nvGraphicFramePr>
          <p:cNvPr id="6" name="Object 2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48161036"/>
              </p:ext>
            </p:extLst>
          </p:nvPr>
        </p:nvGraphicFramePr>
        <p:xfrm>
          <a:off x="4427985" y="1412874"/>
          <a:ext cx="4716016" cy="511009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21" name="Text Box 6">
            <a:extLst>
              <a:ext uri="{FF2B5EF4-FFF2-40B4-BE49-F238E27FC236}">
                <a16:creationId xmlns:a16="http://schemas.microsoft.com/office/drawing/2014/main" id="{4CD6E739-4FBB-492E-8938-4AF4B717946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51919" y="254048"/>
            <a:ext cx="4896545" cy="3200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r">
              <a:lnSpc>
                <a:spcPct val="150000"/>
              </a:lnSpc>
              <a:defRPr/>
            </a:pPr>
            <a:r>
              <a:rPr lang="pl-PL" sz="1100" dirty="0">
                <a:latin typeface="Calibri" panose="020F0502020204030204" pitchFamily="34" charset="0"/>
                <a:cs typeface="Calibri" panose="020F0502020204030204" pitchFamily="34" charset="0"/>
              </a:rPr>
              <a:t>WYKONANIE BUDŻETU MIASTA KĘDZIERZYN-KOŹLE ZA ROK 2023</a:t>
            </a:r>
          </a:p>
        </p:txBody>
      </p:sp>
      <p:sp>
        <p:nvSpPr>
          <p:cNvPr id="23" name="pole tekstowe 13">
            <a:extLst>
              <a:ext uri="{FF2B5EF4-FFF2-40B4-BE49-F238E27FC236}">
                <a16:creationId xmlns:a16="http://schemas.microsoft.com/office/drawing/2014/main" id="{0F290074-C095-4762-A62D-91F46CFDD80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459788" y="6423025"/>
            <a:ext cx="433387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pl-PL" sz="900" dirty="0">
                <a:solidFill>
                  <a:srgbClr val="2D3257"/>
                </a:solidFill>
              </a:rPr>
              <a:t>5/34</a:t>
            </a:r>
            <a:r>
              <a:rPr lang="pl-PL" sz="900" b="1" dirty="0">
                <a:solidFill>
                  <a:srgbClr val="2D3257"/>
                </a:solidFill>
              </a:rPr>
              <a:t>	</a:t>
            </a:r>
            <a:endParaRPr lang="pl-PL" sz="900" dirty="0"/>
          </a:p>
        </p:txBody>
      </p:sp>
      <p:cxnSp>
        <p:nvCxnSpPr>
          <p:cNvPr id="11" name="Łącznik: łamany 10">
            <a:extLst>
              <a:ext uri="{FF2B5EF4-FFF2-40B4-BE49-F238E27FC236}">
                <a16:creationId xmlns:a16="http://schemas.microsoft.com/office/drawing/2014/main" id="{BAD7C910-3DE0-420F-B74F-A35C7F5C9469}"/>
              </a:ext>
            </a:extLst>
          </p:cNvPr>
          <p:cNvCxnSpPr>
            <a:cxnSpLocks/>
            <a:stCxn id="22548" idx="1"/>
            <a:endCxn id="22550" idx="1"/>
          </p:cNvCxnSpPr>
          <p:nvPr/>
        </p:nvCxnSpPr>
        <p:spPr>
          <a:xfrm rot="10800000" flipH="1" flipV="1">
            <a:off x="971227" y="1773237"/>
            <a:ext cx="162297" cy="1104083"/>
          </a:xfrm>
          <a:prstGeom prst="bentConnector3">
            <a:avLst>
              <a:gd name="adj1" fmla="val -140853"/>
            </a:avLst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4" name="Łącznik: łamany 13">
            <a:extLst>
              <a:ext uri="{FF2B5EF4-FFF2-40B4-BE49-F238E27FC236}">
                <a16:creationId xmlns:a16="http://schemas.microsoft.com/office/drawing/2014/main" id="{874F83B8-D450-4265-9051-9F874E0CD35C}"/>
              </a:ext>
            </a:extLst>
          </p:cNvPr>
          <p:cNvCxnSpPr>
            <a:cxnSpLocks/>
            <a:stCxn id="22548" idx="1"/>
            <a:endCxn id="22551" idx="1"/>
          </p:cNvCxnSpPr>
          <p:nvPr/>
        </p:nvCxnSpPr>
        <p:spPr>
          <a:xfrm rot="10800000" flipH="1" flipV="1">
            <a:off x="971228" y="1773238"/>
            <a:ext cx="162296" cy="2191916"/>
          </a:xfrm>
          <a:prstGeom prst="bentConnector3">
            <a:avLst>
              <a:gd name="adj1" fmla="val -140854"/>
            </a:avLst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7" name="Łącznik: łamany 16">
            <a:extLst>
              <a:ext uri="{FF2B5EF4-FFF2-40B4-BE49-F238E27FC236}">
                <a16:creationId xmlns:a16="http://schemas.microsoft.com/office/drawing/2014/main" id="{2548F3E5-9223-4F5F-8191-758D8A5637AE}"/>
              </a:ext>
            </a:extLst>
          </p:cNvPr>
          <p:cNvCxnSpPr>
            <a:cxnSpLocks/>
            <a:stCxn id="22548" idx="1"/>
            <a:endCxn id="22552" idx="1"/>
          </p:cNvCxnSpPr>
          <p:nvPr/>
        </p:nvCxnSpPr>
        <p:spPr>
          <a:xfrm rot="10800000" flipH="1" flipV="1">
            <a:off x="971228" y="1773238"/>
            <a:ext cx="162296" cy="3266292"/>
          </a:xfrm>
          <a:prstGeom prst="bentConnector3">
            <a:avLst>
              <a:gd name="adj1" fmla="val -140854"/>
            </a:avLst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AutoShape 29">
            <a:extLst>
              <a:ext uri="{FF2B5EF4-FFF2-40B4-BE49-F238E27FC236}">
                <a16:creationId xmlns:a16="http://schemas.microsoft.com/office/drawing/2014/main" id="{2D9B1B34-4DE8-4606-9CF4-A05C759583D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" y="1196751"/>
            <a:ext cx="5580112" cy="504057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pl-PL" sz="2800" b="1" dirty="0">
              <a:solidFill>
                <a:schemeClr val="accent1">
                  <a:lumMod val="25000"/>
                </a:schemeClr>
              </a:solidFill>
              <a:latin typeface="+mn-lt"/>
              <a:cs typeface="Calibri" panose="020F0502020204030204" pitchFamily="34" charset="0"/>
            </a:endParaRPr>
          </a:p>
        </p:txBody>
      </p:sp>
      <p:pic>
        <p:nvPicPr>
          <p:cNvPr id="18433" name="Picture 4" descr="szara_fala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549275"/>
            <a:ext cx="9144000" cy="43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6" name="Picture 4" descr="szara_fala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5732463"/>
            <a:ext cx="9144000" cy="433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7" name="Obraz 9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88938" y="6180138"/>
            <a:ext cx="1519237" cy="417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438" name="pole tekstowe 11"/>
          <p:cNvSpPr txBox="1">
            <a:spLocks noChangeArrowheads="1"/>
          </p:cNvSpPr>
          <p:nvPr/>
        </p:nvSpPr>
        <p:spPr bwMode="auto">
          <a:xfrm>
            <a:off x="4500563" y="6432550"/>
            <a:ext cx="1519237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pl-PL" sz="900" b="1" dirty="0">
                <a:solidFill>
                  <a:srgbClr val="2D3257"/>
                </a:solidFill>
              </a:rPr>
              <a:t>www.kedzierzynkozle.pl	</a:t>
            </a:r>
            <a:endParaRPr lang="pl-PL" sz="900" dirty="0"/>
          </a:p>
        </p:txBody>
      </p:sp>
      <p:sp>
        <p:nvSpPr>
          <p:cNvPr id="18439" name="pole tekstowe 13"/>
          <p:cNvSpPr txBox="1">
            <a:spLocks noChangeArrowheads="1"/>
          </p:cNvSpPr>
          <p:nvPr/>
        </p:nvSpPr>
        <p:spPr bwMode="auto">
          <a:xfrm>
            <a:off x="8459788" y="6423025"/>
            <a:ext cx="433387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pl-PL" sz="900" dirty="0">
                <a:solidFill>
                  <a:srgbClr val="2D3257"/>
                </a:solidFill>
              </a:rPr>
              <a:t>6/34</a:t>
            </a:r>
            <a:r>
              <a:rPr lang="pl-PL" sz="900" b="1" dirty="0">
                <a:solidFill>
                  <a:srgbClr val="2D3257"/>
                </a:solidFill>
              </a:rPr>
              <a:t>	</a:t>
            </a:r>
            <a:endParaRPr lang="pl-PL" sz="900" dirty="0"/>
          </a:p>
        </p:txBody>
      </p:sp>
      <p:sp>
        <p:nvSpPr>
          <p:cNvPr id="13" name="Text Box 6">
            <a:extLst>
              <a:ext uri="{FF2B5EF4-FFF2-40B4-BE49-F238E27FC236}">
                <a16:creationId xmlns:a16="http://schemas.microsoft.com/office/drawing/2014/main" id="{0FC64DF2-6F4D-43DB-8CF1-9F629C186D9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51919" y="254048"/>
            <a:ext cx="4896545" cy="3200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r">
              <a:lnSpc>
                <a:spcPct val="150000"/>
              </a:lnSpc>
              <a:defRPr/>
            </a:pPr>
            <a:r>
              <a:rPr lang="pl-PL" sz="1100" dirty="0">
                <a:latin typeface="Calibri" panose="020F0502020204030204" pitchFamily="34" charset="0"/>
                <a:cs typeface="Calibri" panose="020F0502020204030204" pitchFamily="34" charset="0"/>
              </a:rPr>
              <a:t>WYKONANIE BUDŻETU MIASTA KĘDZIERZYN-KOŹLE ZA ROK 2023</a:t>
            </a:r>
          </a:p>
        </p:txBody>
      </p:sp>
      <p:sp>
        <p:nvSpPr>
          <p:cNvPr id="10" name="pole tekstowe 9">
            <a:extLst>
              <a:ext uri="{FF2B5EF4-FFF2-40B4-BE49-F238E27FC236}">
                <a16:creationId xmlns:a16="http://schemas.microsoft.com/office/drawing/2014/main" id="{E9B133DE-6E6A-4414-A694-0514E3D46BD6}"/>
              </a:ext>
            </a:extLst>
          </p:cNvPr>
          <p:cNvSpPr txBox="1"/>
          <p:nvPr/>
        </p:nvSpPr>
        <p:spPr>
          <a:xfrm>
            <a:off x="611560" y="1268760"/>
            <a:ext cx="8424936" cy="4285789"/>
          </a:xfrm>
          <a:prstGeom prst="rect">
            <a:avLst/>
          </a:prstGeom>
          <a:noFill/>
        </p:spPr>
        <p:txBody>
          <a:bodyPr wrap="square" numCol="1" rtlCol="0">
            <a:spAutoFit/>
          </a:bodyPr>
          <a:lstStyle/>
          <a:p>
            <a:pPr>
              <a:spcBef>
                <a:spcPts val="0"/>
              </a:spcBef>
            </a:pPr>
            <a:r>
              <a:rPr lang="pl-PL" sz="2000" b="1" dirty="0">
                <a:solidFill>
                  <a:schemeClr val="tx2"/>
                </a:solidFill>
              </a:rPr>
              <a:t>WYDATKI BIEŻĄCE  </a:t>
            </a:r>
            <a:r>
              <a:rPr lang="pl-PL" sz="2000" b="1" dirty="0">
                <a:solidFill>
                  <a:srgbClr val="C00000"/>
                </a:solidFill>
              </a:rPr>
              <a:t>302,93 mln zł</a:t>
            </a:r>
          </a:p>
          <a:p>
            <a:pPr>
              <a:spcBef>
                <a:spcPts val="0"/>
              </a:spcBef>
            </a:pPr>
            <a:endParaRPr lang="pl-PL" sz="1400" b="1" dirty="0">
              <a:solidFill>
                <a:srgbClr val="C00000"/>
              </a:solidFill>
            </a:endParaRPr>
          </a:p>
          <a:p>
            <a:pPr>
              <a:spcBef>
                <a:spcPts val="0"/>
              </a:spcBef>
            </a:pPr>
            <a:endParaRPr lang="pl-PL" sz="600" dirty="0"/>
          </a:p>
          <a:p>
            <a:pPr marL="285750" indent="-285750"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pl-PL" sz="1750" dirty="0"/>
              <a:t> oświata (m.in. wynagrodzenia nauczycieli, utrzymanie szkół </a:t>
            </a:r>
          </a:p>
          <a:p>
            <a:pPr>
              <a:spcBef>
                <a:spcPts val="600"/>
              </a:spcBef>
            </a:pPr>
            <a:r>
              <a:rPr lang="pl-PL" sz="1750" dirty="0"/>
              <a:t>      i przedszkoli) – </a:t>
            </a:r>
            <a:r>
              <a:rPr lang="pl-PL" sz="1750" dirty="0">
                <a:solidFill>
                  <a:srgbClr val="C00000"/>
                </a:solidFill>
              </a:rPr>
              <a:t>112,48 mln zł</a:t>
            </a:r>
            <a:endParaRPr lang="pl-PL" sz="1750" dirty="0"/>
          </a:p>
          <a:p>
            <a:pPr marL="285750" indent="-285750">
              <a:spcBef>
                <a:spcPts val="1200"/>
              </a:spcBef>
              <a:buFont typeface="Wingdings" panose="05000000000000000000" pitchFamily="2" charset="2"/>
              <a:buChar char="Ø"/>
            </a:pPr>
            <a:r>
              <a:rPr lang="pl-PL" sz="1750" dirty="0"/>
              <a:t> rodzina (m.in. świadczenia, utrzymanie żłobków) – </a:t>
            </a:r>
            <a:r>
              <a:rPr lang="pl-PL" sz="1750" dirty="0">
                <a:solidFill>
                  <a:srgbClr val="C00000"/>
                </a:solidFill>
              </a:rPr>
              <a:t>27,31 mln zł</a:t>
            </a:r>
            <a:endParaRPr lang="pl-PL" sz="1750" dirty="0"/>
          </a:p>
          <a:p>
            <a:pPr marL="285750" indent="-285750">
              <a:spcBef>
                <a:spcPts val="1200"/>
              </a:spcBef>
              <a:buFont typeface="Wingdings" panose="05000000000000000000" pitchFamily="2" charset="2"/>
              <a:buChar char="Ø"/>
            </a:pPr>
            <a:r>
              <a:rPr lang="pl-PL" sz="1750" dirty="0"/>
              <a:t> pomoc społeczna (m.in. zasiłki MOPS, Promyczek) – </a:t>
            </a:r>
            <a:r>
              <a:rPr lang="pl-PL" sz="1750" dirty="0">
                <a:solidFill>
                  <a:srgbClr val="C00000"/>
                </a:solidFill>
              </a:rPr>
              <a:t>29,70 mln zł</a:t>
            </a:r>
            <a:endParaRPr lang="pl-PL" sz="1750" dirty="0"/>
          </a:p>
          <a:p>
            <a:pPr marL="285750" indent="-285750">
              <a:spcBef>
                <a:spcPts val="1200"/>
              </a:spcBef>
              <a:buFont typeface="Wingdings" panose="05000000000000000000" pitchFamily="2" charset="2"/>
              <a:buChar char="Ø"/>
            </a:pPr>
            <a:r>
              <a:rPr lang="pl-PL" sz="1750" dirty="0"/>
              <a:t> remonty dróg – </a:t>
            </a:r>
            <a:r>
              <a:rPr lang="pl-PL" sz="1750" dirty="0">
                <a:solidFill>
                  <a:srgbClr val="C00000"/>
                </a:solidFill>
              </a:rPr>
              <a:t>6,52 mln zł</a:t>
            </a:r>
            <a:endParaRPr lang="pl-PL" sz="1750" dirty="0"/>
          </a:p>
          <a:p>
            <a:pPr marL="285750" indent="-285750">
              <a:spcBef>
                <a:spcPts val="1200"/>
              </a:spcBef>
              <a:buFont typeface="Wingdings" panose="05000000000000000000" pitchFamily="2" charset="2"/>
              <a:buChar char="Ø"/>
            </a:pPr>
            <a:r>
              <a:rPr lang="pl-PL" sz="1750" dirty="0"/>
              <a:t> ochrona zdrowia (m.in. badania profilaktyczne) - </a:t>
            </a:r>
            <a:r>
              <a:rPr lang="pl-PL" sz="1750" dirty="0">
                <a:solidFill>
                  <a:srgbClr val="C00000"/>
                </a:solidFill>
              </a:rPr>
              <a:t>3,26 mln zł</a:t>
            </a:r>
            <a:endParaRPr lang="pl-PL" sz="1750" dirty="0"/>
          </a:p>
          <a:p>
            <a:pPr marL="285750" indent="-285750">
              <a:spcBef>
                <a:spcPts val="1200"/>
              </a:spcBef>
              <a:buFont typeface="Wingdings" panose="05000000000000000000" pitchFamily="2" charset="2"/>
              <a:buChar char="Ø"/>
            </a:pPr>
            <a:r>
              <a:rPr lang="pl-PL" sz="1750" dirty="0"/>
              <a:t> dotacje dla gminnych jednostek kultury (MOK, MBP, MZK) - </a:t>
            </a:r>
            <a:r>
              <a:rPr lang="pl-PL" sz="1750" dirty="0">
                <a:solidFill>
                  <a:srgbClr val="C00000"/>
                </a:solidFill>
              </a:rPr>
              <a:t>8,94</a:t>
            </a:r>
            <a:r>
              <a:rPr lang="pl-PL" sz="1750" dirty="0"/>
              <a:t> </a:t>
            </a:r>
            <a:r>
              <a:rPr lang="pl-PL" sz="1750" dirty="0">
                <a:solidFill>
                  <a:srgbClr val="C00000"/>
                </a:solidFill>
              </a:rPr>
              <a:t>mln zł</a:t>
            </a:r>
            <a:endParaRPr lang="pl-PL" sz="1750" dirty="0"/>
          </a:p>
          <a:p>
            <a:pPr marL="285750" indent="-285750">
              <a:spcBef>
                <a:spcPts val="1200"/>
              </a:spcBef>
              <a:buFont typeface="Wingdings" panose="05000000000000000000" pitchFamily="2" charset="2"/>
              <a:buChar char="Ø"/>
            </a:pPr>
            <a:r>
              <a:rPr lang="pl-PL" sz="1750" dirty="0"/>
              <a:t> wydatki MOSiR - </a:t>
            </a:r>
            <a:r>
              <a:rPr lang="pl-PL" sz="1750" dirty="0">
                <a:solidFill>
                  <a:srgbClr val="C00000"/>
                </a:solidFill>
              </a:rPr>
              <a:t>15,70 mln zł</a:t>
            </a:r>
            <a:endParaRPr lang="pl-PL" sz="1750" dirty="0"/>
          </a:p>
          <a:p>
            <a:pPr marL="285750" indent="-285750">
              <a:spcBef>
                <a:spcPts val="1200"/>
              </a:spcBef>
              <a:buFont typeface="Wingdings" panose="05000000000000000000" pitchFamily="2" charset="2"/>
              <a:buChar char="Ø"/>
            </a:pPr>
            <a:r>
              <a:rPr lang="pl-PL" sz="1750" dirty="0"/>
              <a:t> inne - </a:t>
            </a:r>
            <a:r>
              <a:rPr lang="pl-PL" sz="1750" dirty="0">
                <a:solidFill>
                  <a:srgbClr val="C00000"/>
                </a:solidFill>
              </a:rPr>
              <a:t>99,02 mln zł</a:t>
            </a:r>
            <a:endParaRPr lang="pl-PL" sz="1750" dirty="0"/>
          </a:p>
        </p:txBody>
      </p:sp>
    </p:spTree>
    <p:extLst>
      <p:ext uri="{BB962C8B-B14F-4D97-AF65-F5344CB8AC3E}">
        <p14:creationId xmlns:p14="http://schemas.microsoft.com/office/powerpoint/2010/main" val="210123052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6" name="Picture 4" descr="szara_fala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5732463"/>
            <a:ext cx="9144000" cy="433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7" name="Obraz 9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88938" y="6180138"/>
            <a:ext cx="1519237" cy="417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438" name="pole tekstowe 11"/>
          <p:cNvSpPr txBox="1">
            <a:spLocks noChangeArrowheads="1"/>
          </p:cNvSpPr>
          <p:nvPr/>
        </p:nvSpPr>
        <p:spPr bwMode="auto">
          <a:xfrm>
            <a:off x="4500563" y="6432550"/>
            <a:ext cx="1519237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pl-PL" sz="900" b="1" dirty="0">
                <a:solidFill>
                  <a:srgbClr val="2D3257"/>
                </a:solidFill>
              </a:rPr>
              <a:t>www.kedzierzynkozle.pl	</a:t>
            </a:r>
            <a:endParaRPr lang="pl-PL" sz="900" dirty="0"/>
          </a:p>
        </p:txBody>
      </p:sp>
      <p:sp>
        <p:nvSpPr>
          <p:cNvPr id="18439" name="pole tekstowe 13"/>
          <p:cNvSpPr txBox="1">
            <a:spLocks noChangeArrowheads="1"/>
          </p:cNvSpPr>
          <p:nvPr/>
        </p:nvSpPr>
        <p:spPr bwMode="auto">
          <a:xfrm>
            <a:off x="8459788" y="6423025"/>
            <a:ext cx="433387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pl-PL" sz="900" dirty="0">
                <a:solidFill>
                  <a:srgbClr val="2D3257"/>
                </a:solidFill>
              </a:rPr>
              <a:t>7/34</a:t>
            </a:r>
            <a:r>
              <a:rPr lang="pl-PL" sz="900" b="1" dirty="0">
                <a:solidFill>
                  <a:srgbClr val="2D3257"/>
                </a:solidFill>
              </a:rPr>
              <a:t>	</a:t>
            </a:r>
            <a:endParaRPr lang="pl-PL" sz="900" dirty="0"/>
          </a:p>
        </p:txBody>
      </p:sp>
      <p:sp>
        <p:nvSpPr>
          <p:cNvPr id="13" name="Text Box 6">
            <a:extLst>
              <a:ext uri="{FF2B5EF4-FFF2-40B4-BE49-F238E27FC236}">
                <a16:creationId xmlns:a16="http://schemas.microsoft.com/office/drawing/2014/main" id="{0FC64DF2-6F4D-43DB-8CF1-9F629C186D9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51919" y="254048"/>
            <a:ext cx="4896545" cy="3200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r">
              <a:lnSpc>
                <a:spcPct val="150000"/>
              </a:lnSpc>
              <a:defRPr/>
            </a:pPr>
            <a:r>
              <a:rPr lang="pl-PL" sz="1100" dirty="0">
                <a:latin typeface="Calibri" panose="020F0502020204030204" pitchFamily="34" charset="0"/>
                <a:cs typeface="Calibri" panose="020F0502020204030204" pitchFamily="34" charset="0"/>
              </a:rPr>
              <a:t>WYKONANIE BUDŻETU MIASTA KĘDZIERZYN-KOŹLE ZA ROK 2023</a:t>
            </a:r>
          </a:p>
        </p:txBody>
      </p:sp>
      <p:sp>
        <p:nvSpPr>
          <p:cNvPr id="6" name="pole tekstowe 5">
            <a:extLst>
              <a:ext uri="{FF2B5EF4-FFF2-40B4-BE49-F238E27FC236}">
                <a16:creationId xmlns:a16="http://schemas.microsoft.com/office/drawing/2014/main" id="{99219496-B361-4F10-95AF-27EC73AFFB0C}"/>
              </a:ext>
            </a:extLst>
          </p:cNvPr>
          <p:cNvSpPr txBox="1"/>
          <p:nvPr/>
        </p:nvSpPr>
        <p:spPr>
          <a:xfrm>
            <a:off x="6049870" y="2032063"/>
            <a:ext cx="244827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1600" dirty="0">
                <a:solidFill>
                  <a:srgbClr val="C00000"/>
                </a:solidFill>
                <a:latin typeface="+mj-lt"/>
              </a:rPr>
              <a:t>WYNAGRODZENIA</a:t>
            </a:r>
          </a:p>
        </p:txBody>
      </p:sp>
      <p:cxnSp>
        <p:nvCxnSpPr>
          <p:cNvPr id="3" name="Łącznik prosty 2">
            <a:extLst>
              <a:ext uri="{FF2B5EF4-FFF2-40B4-BE49-F238E27FC236}">
                <a16:creationId xmlns:a16="http://schemas.microsoft.com/office/drawing/2014/main" id="{AD4464FA-DB68-4F65-8825-6BA7175FDBF1}"/>
              </a:ext>
            </a:extLst>
          </p:cNvPr>
          <p:cNvCxnSpPr>
            <a:cxnSpLocks/>
          </p:cNvCxnSpPr>
          <p:nvPr/>
        </p:nvCxnSpPr>
        <p:spPr>
          <a:xfrm>
            <a:off x="6349334" y="2348880"/>
            <a:ext cx="1872208" cy="0"/>
          </a:xfrm>
          <a:prstGeom prst="line">
            <a:avLst/>
          </a:prstGeom>
          <a:ln w="25400">
            <a:solidFill>
              <a:srgbClr val="02941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435" name="pole tekstowe 18434">
            <a:extLst>
              <a:ext uri="{FF2B5EF4-FFF2-40B4-BE49-F238E27FC236}">
                <a16:creationId xmlns:a16="http://schemas.microsoft.com/office/drawing/2014/main" id="{9F0B6EA2-C469-9632-A14F-AB59933708B0}"/>
              </a:ext>
            </a:extLst>
          </p:cNvPr>
          <p:cNvSpPr txBox="1"/>
          <p:nvPr/>
        </p:nvSpPr>
        <p:spPr>
          <a:xfrm>
            <a:off x="866874" y="2886303"/>
            <a:ext cx="726678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900" dirty="0"/>
              <a:t>2020</a:t>
            </a:r>
          </a:p>
        </p:txBody>
      </p:sp>
      <p:sp>
        <p:nvSpPr>
          <p:cNvPr id="18440" name="pole tekstowe 18439">
            <a:extLst>
              <a:ext uri="{FF2B5EF4-FFF2-40B4-BE49-F238E27FC236}">
                <a16:creationId xmlns:a16="http://schemas.microsoft.com/office/drawing/2014/main" id="{69672855-3EC5-FC97-1A88-E760308B0E7C}"/>
              </a:ext>
            </a:extLst>
          </p:cNvPr>
          <p:cNvSpPr txBox="1"/>
          <p:nvPr/>
        </p:nvSpPr>
        <p:spPr>
          <a:xfrm>
            <a:off x="2079919" y="2893270"/>
            <a:ext cx="726678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900" dirty="0"/>
              <a:t>2021</a:t>
            </a:r>
          </a:p>
        </p:txBody>
      </p:sp>
      <p:sp>
        <p:nvSpPr>
          <p:cNvPr id="18441" name="pole tekstowe 18440">
            <a:extLst>
              <a:ext uri="{FF2B5EF4-FFF2-40B4-BE49-F238E27FC236}">
                <a16:creationId xmlns:a16="http://schemas.microsoft.com/office/drawing/2014/main" id="{68D2225D-FBE1-9BD8-61B4-B76884034718}"/>
              </a:ext>
            </a:extLst>
          </p:cNvPr>
          <p:cNvSpPr txBox="1"/>
          <p:nvPr/>
        </p:nvSpPr>
        <p:spPr>
          <a:xfrm>
            <a:off x="2952142" y="2893270"/>
            <a:ext cx="1367508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900" dirty="0"/>
              <a:t>2022 </a:t>
            </a:r>
          </a:p>
        </p:txBody>
      </p:sp>
      <p:sp>
        <p:nvSpPr>
          <p:cNvPr id="18442" name="pole tekstowe 18441">
            <a:extLst>
              <a:ext uri="{FF2B5EF4-FFF2-40B4-BE49-F238E27FC236}">
                <a16:creationId xmlns:a16="http://schemas.microsoft.com/office/drawing/2014/main" id="{0EE76642-CF65-A59D-0381-3E136F93A29A}"/>
              </a:ext>
            </a:extLst>
          </p:cNvPr>
          <p:cNvSpPr txBox="1"/>
          <p:nvPr/>
        </p:nvSpPr>
        <p:spPr>
          <a:xfrm>
            <a:off x="4421386" y="2900414"/>
            <a:ext cx="726678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900" dirty="0"/>
              <a:t>2023 </a:t>
            </a:r>
          </a:p>
        </p:txBody>
      </p:sp>
      <p:sp>
        <p:nvSpPr>
          <p:cNvPr id="18444" name="pole tekstowe 18443">
            <a:extLst>
              <a:ext uri="{FF2B5EF4-FFF2-40B4-BE49-F238E27FC236}">
                <a16:creationId xmlns:a16="http://schemas.microsoft.com/office/drawing/2014/main" id="{44FE708C-EE3A-53F2-D0DB-6C872EDDEBBE}"/>
              </a:ext>
            </a:extLst>
          </p:cNvPr>
          <p:cNvSpPr txBox="1"/>
          <p:nvPr/>
        </p:nvSpPr>
        <p:spPr>
          <a:xfrm>
            <a:off x="654149" y="1988481"/>
            <a:ext cx="1152128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900" dirty="0"/>
              <a:t>115 731 315,83 zł</a:t>
            </a:r>
          </a:p>
        </p:txBody>
      </p:sp>
      <p:sp>
        <p:nvSpPr>
          <p:cNvPr id="18445" name="pole tekstowe 18444">
            <a:extLst>
              <a:ext uri="{FF2B5EF4-FFF2-40B4-BE49-F238E27FC236}">
                <a16:creationId xmlns:a16="http://schemas.microsoft.com/office/drawing/2014/main" id="{AB563D97-94DF-7132-8DCE-8583B61B0129}"/>
              </a:ext>
            </a:extLst>
          </p:cNvPr>
          <p:cNvSpPr txBox="1"/>
          <p:nvPr/>
        </p:nvSpPr>
        <p:spPr>
          <a:xfrm>
            <a:off x="1835696" y="1925129"/>
            <a:ext cx="1152128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900" dirty="0"/>
              <a:t>123 198 451,00 zł</a:t>
            </a:r>
          </a:p>
        </p:txBody>
      </p:sp>
      <p:sp>
        <p:nvSpPr>
          <p:cNvPr id="18462" name="pole tekstowe 18461">
            <a:extLst>
              <a:ext uri="{FF2B5EF4-FFF2-40B4-BE49-F238E27FC236}">
                <a16:creationId xmlns:a16="http://schemas.microsoft.com/office/drawing/2014/main" id="{955E5D40-B369-A28B-4DA3-7FDB807E7E77}"/>
              </a:ext>
            </a:extLst>
          </p:cNvPr>
          <p:cNvSpPr txBox="1"/>
          <p:nvPr/>
        </p:nvSpPr>
        <p:spPr>
          <a:xfrm>
            <a:off x="3017556" y="1810812"/>
            <a:ext cx="1152128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900" dirty="0"/>
              <a:t>132 856 500,47 zł</a:t>
            </a:r>
          </a:p>
        </p:txBody>
      </p:sp>
      <p:sp>
        <p:nvSpPr>
          <p:cNvPr id="18463" name="pole tekstowe 18462">
            <a:extLst>
              <a:ext uri="{FF2B5EF4-FFF2-40B4-BE49-F238E27FC236}">
                <a16:creationId xmlns:a16="http://schemas.microsoft.com/office/drawing/2014/main" id="{0D3ACEC3-5ACF-7ACA-1E01-B892CF4426BA}"/>
              </a:ext>
            </a:extLst>
          </p:cNvPr>
          <p:cNvSpPr txBox="1"/>
          <p:nvPr/>
        </p:nvSpPr>
        <p:spPr>
          <a:xfrm>
            <a:off x="4195217" y="1700808"/>
            <a:ext cx="1152128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900" dirty="0"/>
              <a:t>149 154 404,63 zł</a:t>
            </a:r>
          </a:p>
        </p:txBody>
      </p:sp>
      <p:pic>
        <p:nvPicPr>
          <p:cNvPr id="18464" name="Picture 4" descr="szara_fala">
            <a:extLst>
              <a:ext uri="{FF2B5EF4-FFF2-40B4-BE49-F238E27FC236}">
                <a16:creationId xmlns:a16="http://schemas.microsoft.com/office/drawing/2014/main" id="{D61ED169-B936-4351-6A24-8339AD67CB7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549275"/>
            <a:ext cx="9144000" cy="43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485" name="pole tekstowe 18484">
            <a:extLst>
              <a:ext uri="{FF2B5EF4-FFF2-40B4-BE49-F238E27FC236}">
                <a16:creationId xmlns:a16="http://schemas.microsoft.com/office/drawing/2014/main" id="{EE665637-82BD-97D2-74FA-FD6C70B4E07D}"/>
              </a:ext>
            </a:extLst>
          </p:cNvPr>
          <p:cNvSpPr txBox="1"/>
          <p:nvPr/>
        </p:nvSpPr>
        <p:spPr>
          <a:xfrm>
            <a:off x="6212636" y="4469645"/>
            <a:ext cx="1152128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900" dirty="0"/>
              <a:t>99 974 041,48 zł</a:t>
            </a:r>
          </a:p>
        </p:txBody>
      </p:sp>
      <p:sp>
        <p:nvSpPr>
          <p:cNvPr id="18486" name="pole tekstowe 18485">
            <a:extLst>
              <a:ext uri="{FF2B5EF4-FFF2-40B4-BE49-F238E27FC236}">
                <a16:creationId xmlns:a16="http://schemas.microsoft.com/office/drawing/2014/main" id="{10A2C240-C193-B093-DCA2-068C575384E4}"/>
              </a:ext>
            </a:extLst>
          </p:cNvPr>
          <p:cNvSpPr txBox="1"/>
          <p:nvPr/>
        </p:nvSpPr>
        <p:spPr>
          <a:xfrm>
            <a:off x="7383611" y="4358525"/>
            <a:ext cx="1152128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900" dirty="0"/>
              <a:t>112 478 229,22 zł</a:t>
            </a:r>
          </a:p>
        </p:txBody>
      </p:sp>
      <p:sp>
        <p:nvSpPr>
          <p:cNvPr id="18489" name="pole tekstowe 18488">
            <a:extLst>
              <a:ext uri="{FF2B5EF4-FFF2-40B4-BE49-F238E27FC236}">
                <a16:creationId xmlns:a16="http://schemas.microsoft.com/office/drawing/2014/main" id="{FA67EA0A-68B0-AA1D-CD84-FB0DC3FCAC9F}"/>
              </a:ext>
            </a:extLst>
          </p:cNvPr>
          <p:cNvSpPr txBox="1"/>
          <p:nvPr/>
        </p:nvSpPr>
        <p:spPr>
          <a:xfrm>
            <a:off x="4061504" y="5443741"/>
            <a:ext cx="726678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900" dirty="0"/>
              <a:t>2020</a:t>
            </a:r>
          </a:p>
        </p:txBody>
      </p:sp>
      <p:sp>
        <p:nvSpPr>
          <p:cNvPr id="18490" name="pole tekstowe 18489">
            <a:extLst>
              <a:ext uri="{FF2B5EF4-FFF2-40B4-BE49-F238E27FC236}">
                <a16:creationId xmlns:a16="http://schemas.microsoft.com/office/drawing/2014/main" id="{45AB91D6-2005-90AE-C53C-F786B72E55B8}"/>
              </a:ext>
            </a:extLst>
          </p:cNvPr>
          <p:cNvSpPr txBox="1"/>
          <p:nvPr/>
        </p:nvSpPr>
        <p:spPr>
          <a:xfrm>
            <a:off x="5265392" y="5435649"/>
            <a:ext cx="726678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900" dirty="0"/>
              <a:t>2021</a:t>
            </a:r>
          </a:p>
        </p:txBody>
      </p:sp>
      <p:sp>
        <p:nvSpPr>
          <p:cNvPr id="18491" name="pole tekstowe 18490">
            <a:extLst>
              <a:ext uri="{FF2B5EF4-FFF2-40B4-BE49-F238E27FC236}">
                <a16:creationId xmlns:a16="http://schemas.microsoft.com/office/drawing/2014/main" id="{9056F2B2-1D65-041A-F501-7C20C772B2F0}"/>
              </a:ext>
            </a:extLst>
          </p:cNvPr>
          <p:cNvSpPr txBox="1"/>
          <p:nvPr/>
        </p:nvSpPr>
        <p:spPr>
          <a:xfrm>
            <a:off x="7596336" y="5435932"/>
            <a:ext cx="726678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900" dirty="0"/>
              <a:t>2023 </a:t>
            </a:r>
          </a:p>
        </p:txBody>
      </p:sp>
      <p:sp>
        <p:nvSpPr>
          <p:cNvPr id="18493" name="pole tekstowe 18492">
            <a:extLst>
              <a:ext uri="{FF2B5EF4-FFF2-40B4-BE49-F238E27FC236}">
                <a16:creationId xmlns:a16="http://schemas.microsoft.com/office/drawing/2014/main" id="{CB244025-A442-2C34-E666-07533B55CAC6}"/>
              </a:ext>
            </a:extLst>
          </p:cNvPr>
          <p:cNvSpPr txBox="1"/>
          <p:nvPr/>
        </p:nvSpPr>
        <p:spPr>
          <a:xfrm>
            <a:off x="3851919" y="4615012"/>
            <a:ext cx="1152128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900" dirty="0"/>
              <a:t>83 444 194,53 zł</a:t>
            </a:r>
          </a:p>
        </p:txBody>
      </p:sp>
      <p:sp>
        <p:nvSpPr>
          <p:cNvPr id="18494" name="pole tekstowe 18493">
            <a:extLst>
              <a:ext uri="{FF2B5EF4-FFF2-40B4-BE49-F238E27FC236}">
                <a16:creationId xmlns:a16="http://schemas.microsoft.com/office/drawing/2014/main" id="{EA905131-53EA-2A64-8402-50F1B0DAA38F}"/>
              </a:ext>
            </a:extLst>
          </p:cNvPr>
          <p:cNvSpPr txBox="1"/>
          <p:nvPr/>
        </p:nvSpPr>
        <p:spPr>
          <a:xfrm>
            <a:off x="5033125" y="4561151"/>
            <a:ext cx="1152128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900" dirty="0"/>
              <a:t>89 592 165,15 zł</a:t>
            </a:r>
          </a:p>
        </p:txBody>
      </p:sp>
      <p:sp>
        <p:nvSpPr>
          <p:cNvPr id="18495" name="pole tekstowe 18494">
            <a:extLst>
              <a:ext uri="{FF2B5EF4-FFF2-40B4-BE49-F238E27FC236}">
                <a16:creationId xmlns:a16="http://schemas.microsoft.com/office/drawing/2014/main" id="{3B910457-F94C-0E21-1069-8097FB98EFB9}"/>
              </a:ext>
            </a:extLst>
          </p:cNvPr>
          <p:cNvSpPr txBox="1"/>
          <p:nvPr/>
        </p:nvSpPr>
        <p:spPr>
          <a:xfrm>
            <a:off x="619497" y="4674622"/>
            <a:ext cx="244827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1600" dirty="0">
                <a:solidFill>
                  <a:srgbClr val="C00000"/>
                </a:solidFill>
              </a:rPr>
              <a:t>WYDATKI NA OŚWIATĘ</a:t>
            </a:r>
          </a:p>
        </p:txBody>
      </p:sp>
      <p:cxnSp>
        <p:nvCxnSpPr>
          <p:cNvPr id="18496" name="Łącznik prosty 18495">
            <a:extLst>
              <a:ext uri="{FF2B5EF4-FFF2-40B4-BE49-F238E27FC236}">
                <a16:creationId xmlns:a16="http://schemas.microsoft.com/office/drawing/2014/main" id="{9EFC3E0C-BBD3-EA12-6C24-D37B459E2889}"/>
              </a:ext>
            </a:extLst>
          </p:cNvPr>
          <p:cNvCxnSpPr>
            <a:cxnSpLocks/>
          </p:cNvCxnSpPr>
          <p:nvPr/>
        </p:nvCxnSpPr>
        <p:spPr>
          <a:xfrm>
            <a:off x="683568" y="5008056"/>
            <a:ext cx="2304256" cy="0"/>
          </a:xfrm>
          <a:prstGeom prst="line">
            <a:avLst/>
          </a:prstGeom>
          <a:ln w="25400">
            <a:solidFill>
              <a:srgbClr val="02941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499" name="pole tekstowe 18498">
            <a:extLst>
              <a:ext uri="{FF2B5EF4-FFF2-40B4-BE49-F238E27FC236}">
                <a16:creationId xmlns:a16="http://schemas.microsoft.com/office/drawing/2014/main" id="{A2B2FF60-9810-BEEB-2908-B6CDB2C98651}"/>
              </a:ext>
            </a:extLst>
          </p:cNvPr>
          <p:cNvSpPr txBox="1"/>
          <p:nvPr/>
        </p:nvSpPr>
        <p:spPr>
          <a:xfrm>
            <a:off x="6117863" y="5443741"/>
            <a:ext cx="1367508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900" dirty="0"/>
              <a:t>2022 </a:t>
            </a:r>
          </a:p>
        </p:txBody>
      </p:sp>
      <p:pic>
        <p:nvPicPr>
          <p:cNvPr id="4" name="Grafika 3">
            <a:extLst>
              <a:ext uri="{FF2B5EF4-FFF2-40B4-BE49-F238E27FC236}">
                <a16:creationId xmlns:a16="http://schemas.microsoft.com/office/drawing/2014/main" id="{201EE613-CF6B-A64C-DAA3-4F43EAFFE37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628303" y="1940516"/>
            <a:ext cx="4782551" cy="931894"/>
          </a:xfrm>
          <a:prstGeom prst="rect">
            <a:avLst/>
          </a:prstGeom>
        </p:spPr>
      </p:pic>
      <p:pic>
        <p:nvPicPr>
          <p:cNvPr id="9" name="Grafika 8">
            <a:extLst>
              <a:ext uri="{FF2B5EF4-FFF2-40B4-BE49-F238E27FC236}">
                <a16:creationId xmlns:a16="http://schemas.microsoft.com/office/drawing/2014/main" id="{64DEA0E5-176D-CFF0-4A47-D9E93C86FB55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3822841" y="4592348"/>
            <a:ext cx="4779590" cy="8434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208979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3" name="Picture 4" descr="szara_fala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549275"/>
            <a:ext cx="9144000" cy="43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6" name="Picture 4" descr="szara_fala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5732463"/>
            <a:ext cx="9144000" cy="433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7" name="Obraz 9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88938" y="6180138"/>
            <a:ext cx="1519237" cy="417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438" name="pole tekstowe 11"/>
          <p:cNvSpPr txBox="1">
            <a:spLocks noChangeArrowheads="1"/>
          </p:cNvSpPr>
          <p:nvPr/>
        </p:nvSpPr>
        <p:spPr bwMode="auto">
          <a:xfrm>
            <a:off x="4500563" y="6432550"/>
            <a:ext cx="1519237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pl-PL" sz="900" b="1" dirty="0">
                <a:solidFill>
                  <a:srgbClr val="2D3257"/>
                </a:solidFill>
              </a:rPr>
              <a:t>www.kedzierzynkozle.pl	</a:t>
            </a:r>
            <a:endParaRPr lang="pl-PL" sz="900" dirty="0"/>
          </a:p>
        </p:txBody>
      </p:sp>
      <p:sp>
        <p:nvSpPr>
          <p:cNvPr id="18439" name="pole tekstowe 13"/>
          <p:cNvSpPr txBox="1">
            <a:spLocks noChangeArrowheads="1"/>
          </p:cNvSpPr>
          <p:nvPr/>
        </p:nvSpPr>
        <p:spPr bwMode="auto">
          <a:xfrm>
            <a:off x="8459788" y="6423025"/>
            <a:ext cx="433387" cy="2308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pl-PL" sz="900" dirty="0">
                <a:solidFill>
                  <a:srgbClr val="2D3257"/>
                </a:solidFill>
              </a:rPr>
              <a:t>8/34</a:t>
            </a:r>
            <a:endParaRPr lang="pl-PL" sz="900" dirty="0"/>
          </a:p>
        </p:txBody>
      </p:sp>
      <p:sp>
        <p:nvSpPr>
          <p:cNvPr id="13" name="Text Box 6">
            <a:extLst>
              <a:ext uri="{FF2B5EF4-FFF2-40B4-BE49-F238E27FC236}">
                <a16:creationId xmlns:a16="http://schemas.microsoft.com/office/drawing/2014/main" id="{0FC64DF2-6F4D-43DB-8CF1-9F629C186D9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51919" y="254048"/>
            <a:ext cx="4896545" cy="3200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r">
              <a:lnSpc>
                <a:spcPct val="150000"/>
              </a:lnSpc>
              <a:defRPr/>
            </a:pPr>
            <a:r>
              <a:rPr lang="pl-PL" sz="1100" dirty="0">
                <a:latin typeface="Calibri" panose="020F0502020204030204" pitchFamily="34" charset="0"/>
                <a:cs typeface="Calibri" panose="020F0502020204030204" pitchFamily="34" charset="0"/>
              </a:rPr>
              <a:t>WYKONANIE BUDŻETU MIASTA KĘDZIERZYN-KOŹLE ZA ROK 2023</a:t>
            </a:r>
          </a:p>
        </p:txBody>
      </p:sp>
      <p:sp>
        <p:nvSpPr>
          <p:cNvPr id="17" name="pole tekstowe 16">
            <a:extLst>
              <a:ext uri="{FF2B5EF4-FFF2-40B4-BE49-F238E27FC236}">
                <a16:creationId xmlns:a16="http://schemas.microsoft.com/office/drawing/2014/main" id="{D7E34F79-A3F8-4D37-AE1A-57447B8C9AE9}"/>
              </a:ext>
            </a:extLst>
          </p:cNvPr>
          <p:cNvSpPr txBox="1"/>
          <p:nvPr/>
        </p:nvSpPr>
        <p:spPr>
          <a:xfrm>
            <a:off x="5868144" y="2010326"/>
            <a:ext cx="244827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1600" dirty="0">
                <a:solidFill>
                  <a:srgbClr val="C00000"/>
                </a:solidFill>
              </a:rPr>
              <a:t>ENERGIA</a:t>
            </a:r>
          </a:p>
        </p:txBody>
      </p:sp>
      <p:cxnSp>
        <p:nvCxnSpPr>
          <p:cNvPr id="20" name="Łącznik prosty 19">
            <a:extLst>
              <a:ext uri="{FF2B5EF4-FFF2-40B4-BE49-F238E27FC236}">
                <a16:creationId xmlns:a16="http://schemas.microsoft.com/office/drawing/2014/main" id="{8CA80627-B259-405B-BB51-0B96A3933DF6}"/>
              </a:ext>
            </a:extLst>
          </p:cNvPr>
          <p:cNvCxnSpPr>
            <a:cxnSpLocks/>
          </p:cNvCxnSpPr>
          <p:nvPr/>
        </p:nvCxnSpPr>
        <p:spPr>
          <a:xfrm>
            <a:off x="6590519" y="2348880"/>
            <a:ext cx="1022636" cy="0"/>
          </a:xfrm>
          <a:prstGeom prst="line">
            <a:avLst/>
          </a:prstGeom>
          <a:ln w="25400">
            <a:solidFill>
              <a:srgbClr val="02941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pole tekstowe 11">
            <a:extLst>
              <a:ext uri="{FF2B5EF4-FFF2-40B4-BE49-F238E27FC236}">
                <a16:creationId xmlns:a16="http://schemas.microsoft.com/office/drawing/2014/main" id="{D23571C8-BEF4-CF05-0671-BEB2259E934A}"/>
              </a:ext>
            </a:extLst>
          </p:cNvPr>
          <p:cNvSpPr txBox="1"/>
          <p:nvPr/>
        </p:nvSpPr>
        <p:spPr>
          <a:xfrm>
            <a:off x="796955" y="2154669"/>
            <a:ext cx="1016934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900" dirty="0"/>
              <a:t>8 462 223,49 zł</a:t>
            </a:r>
          </a:p>
        </p:txBody>
      </p:sp>
      <p:sp>
        <p:nvSpPr>
          <p:cNvPr id="14" name="pole tekstowe 13">
            <a:extLst>
              <a:ext uri="{FF2B5EF4-FFF2-40B4-BE49-F238E27FC236}">
                <a16:creationId xmlns:a16="http://schemas.microsoft.com/office/drawing/2014/main" id="{FFCC18B3-F6EF-42CF-797D-5BE80CB97A2C}"/>
              </a:ext>
            </a:extLst>
          </p:cNvPr>
          <p:cNvSpPr txBox="1"/>
          <p:nvPr/>
        </p:nvSpPr>
        <p:spPr>
          <a:xfrm>
            <a:off x="1942627" y="2071301"/>
            <a:ext cx="108012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900" dirty="0"/>
              <a:t>9 885 681,12 zł</a:t>
            </a:r>
          </a:p>
        </p:txBody>
      </p:sp>
      <p:sp>
        <p:nvSpPr>
          <p:cNvPr id="15" name="pole tekstowe 14">
            <a:extLst>
              <a:ext uri="{FF2B5EF4-FFF2-40B4-BE49-F238E27FC236}">
                <a16:creationId xmlns:a16="http://schemas.microsoft.com/office/drawing/2014/main" id="{9FFD63C8-A0BE-1817-1466-075738B9EED5}"/>
              </a:ext>
            </a:extLst>
          </p:cNvPr>
          <p:cNvSpPr txBox="1"/>
          <p:nvPr/>
        </p:nvSpPr>
        <p:spPr>
          <a:xfrm>
            <a:off x="3096469" y="1930003"/>
            <a:ext cx="1100791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900" dirty="0"/>
              <a:t>11 059 895,17 zł</a:t>
            </a:r>
          </a:p>
        </p:txBody>
      </p:sp>
      <p:sp>
        <p:nvSpPr>
          <p:cNvPr id="18" name="pole tekstowe 17">
            <a:extLst>
              <a:ext uri="{FF2B5EF4-FFF2-40B4-BE49-F238E27FC236}">
                <a16:creationId xmlns:a16="http://schemas.microsoft.com/office/drawing/2014/main" id="{AD11CDAA-16D6-34BD-D591-EEE0CC904060}"/>
              </a:ext>
            </a:extLst>
          </p:cNvPr>
          <p:cNvSpPr txBox="1"/>
          <p:nvPr/>
        </p:nvSpPr>
        <p:spPr>
          <a:xfrm>
            <a:off x="4283968" y="1756472"/>
            <a:ext cx="1100791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900" dirty="0"/>
              <a:t>15 536 891,63 zł</a:t>
            </a:r>
          </a:p>
        </p:txBody>
      </p:sp>
      <p:sp>
        <p:nvSpPr>
          <p:cNvPr id="23" name="pole tekstowe 22">
            <a:extLst>
              <a:ext uri="{FF2B5EF4-FFF2-40B4-BE49-F238E27FC236}">
                <a16:creationId xmlns:a16="http://schemas.microsoft.com/office/drawing/2014/main" id="{637053A5-1C7F-E006-7D27-190F85BBC69E}"/>
              </a:ext>
            </a:extLst>
          </p:cNvPr>
          <p:cNvSpPr txBox="1"/>
          <p:nvPr/>
        </p:nvSpPr>
        <p:spPr>
          <a:xfrm>
            <a:off x="899592" y="2996952"/>
            <a:ext cx="794139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900" dirty="0"/>
              <a:t>2020</a:t>
            </a:r>
          </a:p>
        </p:txBody>
      </p:sp>
      <p:sp>
        <p:nvSpPr>
          <p:cNvPr id="24" name="pole tekstowe 23">
            <a:extLst>
              <a:ext uri="{FF2B5EF4-FFF2-40B4-BE49-F238E27FC236}">
                <a16:creationId xmlns:a16="http://schemas.microsoft.com/office/drawing/2014/main" id="{9F0D6D46-7CB4-A384-93C8-F6D77F738B43}"/>
              </a:ext>
            </a:extLst>
          </p:cNvPr>
          <p:cNvSpPr txBox="1"/>
          <p:nvPr/>
        </p:nvSpPr>
        <p:spPr>
          <a:xfrm>
            <a:off x="2051720" y="2996952"/>
            <a:ext cx="835697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900" dirty="0"/>
              <a:t>2021</a:t>
            </a:r>
          </a:p>
        </p:txBody>
      </p:sp>
      <p:sp>
        <p:nvSpPr>
          <p:cNvPr id="27" name="pole tekstowe 26">
            <a:extLst>
              <a:ext uri="{FF2B5EF4-FFF2-40B4-BE49-F238E27FC236}">
                <a16:creationId xmlns:a16="http://schemas.microsoft.com/office/drawing/2014/main" id="{416A5F18-17C5-417A-41D1-7079F94BD85F}"/>
              </a:ext>
            </a:extLst>
          </p:cNvPr>
          <p:cNvSpPr txBox="1"/>
          <p:nvPr/>
        </p:nvSpPr>
        <p:spPr>
          <a:xfrm>
            <a:off x="3131840" y="2996952"/>
            <a:ext cx="1083642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900" dirty="0"/>
              <a:t>2022 </a:t>
            </a:r>
          </a:p>
        </p:txBody>
      </p:sp>
      <p:sp>
        <p:nvSpPr>
          <p:cNvPr id="28" name="pole tekstowe 27">
            <a:extLst>
              <a:ext uri="{FF2B5EF4-FFF2-40B4-BE49-F238E27FC236}">
                <a16:creationId xmlns:a16="http://schemas.microsoft.com/office/drawing/2014/main" id="{B054620F-00F4-6E56-8008-3608C4A7CADF}"/>
              </a:ext>
            </a:extLst>
          </p:cNvPr>
          <p:cNvSpPr txBox="1"/>
          <p:nvPr/>
        </p:nvSpPr>
        <p:spPr>
          <a:xfrm>
            <a:off x="4283968" y="2996952"/>
            <a:ext cx="1152128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900" dirty="0"/>
              <a:t>2023 </a:t>
            </a:r>
          </a:p>
        </p:txBody>
      </p:sp>
      <p:sp>
        <p:nvSpPr>
          <p:cNvPr id="18466" name="pole tekstowe 18465">
            <a:extLst>
              <a:ext uri="{FF2B5EF4-FFF2-40B4-BE49-F238E27FC236}">
                <a16:creationId xmlns:a16="http://schemas.microsoft.com/office/drawing/2014/main" id="{C352F597-99CA-BCA4-61B6-080558222F0D}"/>
              </a:ext>
            </a:extLst>
          </p:cNvPr>
          <p:cNvSpPr txBox="1"/>
          <p:nvPr/>
        </p:nvSpPr>
        <p:spPr>
          <a:xfrm>
            <a:off x="6300190" y="4437112"/>
            <a:ext cx="1152128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900" dirty="0"/>
              <a:t>2 288 929,14 zł</a:t>
            </a:r>
          </a:p>
        </p:txBody>
      </p:sp>
      <p:sp>
        <p:nvSpPr>
          <p:cNvPr id="18467" name="pole tekstowe 18466">
            <a:extLst>
              <a:ext uri="{FF2B5EF4-FFF2-40B4-BE49-F238E27FC236}">
                <a16:creationId xmlns:a16="http://schemas.microsoft.com/office/drawing/2014/main" id="{E63BBB2E-B725-EA95-6A47-422DEC5C061A}"/>
              </a:ext>
            </a:extLst>
          </p:cNvPr>
          <p:cNvSpPr txBox="1"/>
          <p:nvPr/>
        </p:nvSpPr>
        <p:spPr>
          <a:xfrm>
            <a:off x="7495919" y="4349865"/>
            <a:ext cx="1152128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900" dirty="0"/>
              <a:t>2 497 124,84zł</a:t>
            </a:r>
          </a:p>
        </p:txBody>
      </p:sp>
      <p:sp>
        <p:nvSpPr>
          <p:cNvPr id="18469" name="pole tekstowe 18468">
            <a:extLst>
              <a:ext uri="{FF2B5EF4-FFF2-40B4-BE49-F238E27FC236}">
                <a16:creationId xmlns:a16="http://schemas.microsoft.com/office/drawing/2014/main" id="{1F59E3C6-1DE8-FDB3-3F7F-FCD286EDFA19}"/>
              </a:ext>
            </a:extLst>
          </p:cNvPr>
          <p:cNvSpPr txBox="1"/>
          <p:nvPr/>
        </p:nvSpPr>
        <p:spPr>
          <a:xfrm>
            <a:off x="4166468" y="5301208"/>
            <a:ext cx="726678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900" dirty="0"/>
              <a:t>2020</a:t>
            </a:r>
          </a:p>
        </p:txBody>
      </p:sp>
      <p:sp>
        <p:nvSpPr>
          <p:cNvPr id="18470" name="pole tekstowe 18469">
            <a:extLst>
              <a:ext uri="{FF2B5EF4-FFF2-40B4-BE49-F238E27FC236}">
                <a16:creationId xmlns:a16="http://schemas.microsoft.com/office/drawing/2014/main" id="{576BF9D1-94EB-9AA7-E22E-C127E5A9FD2A}"/>
              </a:ext>
            </a:extLst>
          </p:cNvPr>
          <p:cNvSpPr txBox="1"/>
          <p:nvPr/>
        </p:nvSpPr>
        <p:spPr>
          <a:xfrm>
            <a:off x="5364088" y="5301208"/>
            <a:ext cx="726678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900" dirty="0"/>
              <a:t>2021</a:t>
            </a:r>
          </a:p>
        </p:txBody>
      </p:sp>
      <p:sp>
        <p:nvSpPr>
          <p:cNvPr id="18471" name="pole tekstowe 18470">
            <a:extLst>
              <a:ext uri="{FF2B5EF4-FFF2-40B4-BE49-F238E27FC236}">
                <a16:creationId xmlns:a16="http://schemas.microsoft.com/office/drawing/2014/main" id="{CD72BF7D-A578-AAC7-AA25-C16A609366C3}"/>
              </a:ext>
            </a:extLst>
          </p:cNvPr>
          <p:cNvSpPr txBox="1"/>
          <p:nvPr/>
        </p:nvSpPr>
        <p:spPr>
          <a:xfrm>
            <a:off x="7733754" y="5301208"/>
            <a:ext cx="726678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900" dirty="0"/>
              <a:t>2023 </a:t>
            </a:r>
          </a:p>
        </p:txBody>
      </p:sp>
      <p:sp>
        <p:nvSpPr>
          <p:cNvPr id="18473" name="pole tekstowe 18472">
            <a:extLst>
              <a:ext uri="{FF2B5EF4-FFF2-40B4-BE49-F238E27FC236}">
                <a16:creationId xmlns:a16="http://schemas.microsoft.com/office/drawing/2014/main" id="{E4367006-20FD-42E0-0E49-6ED84B358BAC}"/>
              </a:ext>
            </a:extLst>
          </p:cNvPr>
          <p:cNvSpPr txBox="1"/>
          <p:nvPr/>
        </p:nvSpPr>
        <p:spPr>
          <a:xfrm>
            <a:off x="3992414" y="4494312"/>
            <a:ext cx="1083642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900" dirty="0"/>
              <a:t>2 272 418,24 zł</a:t>
            </a:r>
          </a:p>
        </p:txBody>
      </p:sp>
      <p:sp>
        <p:nvSpPr>
          <p:cNvPr id="18474" name="pole tekstowe 18473">
            <a:extLst>
              <a:ext uri="{FF2B5EF4-FFF2-40B4-BE49-F238E27FC236}">
                <a16:creationId xmlns:a16="http://schemas.microsoft.com/office/drawing/2014/main" id="{3EE460EC-89E1-67DE-344A-2392DF6272D3}"/>
              </a:ext>
            </a:extLst>
          </p:cNvPr>
          <p:cNvSpPr txBox="1"/>
          <p:nvPr/>
        </p:nvSpPr>
        <p:spPr>
          <a:xfrm>
            <a:off x="5126156" y="4437112"/>
            <a:ext cx="1152128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900" dirty="0"/>
              <a:t>2 287 161,66 zł</a:t>
            </a:r>
          </a:p>
        </p:txBody>
      </p:sp>
      <p:sp>
        <p:nvSpPr>
          <p:cNvPr id="18475" name="pole tekstowe 18474">
            <a:extLst>
              <a:ext uri="{FF2B5EF4-FFF2-40B4-BE49-F238E27FC236}">
                <a16:creationId xmlns:a16="http://schemas.microsoft.com/office/drawing/2014/main" id="{FE87C991-617F-D8E8-6A65-C3423FF895C7}"/>
              </a:ext>
            </a:extLst>
          </p:cNvPr>
          <p:cNvSpPr txBox="1"/>
          <p:nvPr/>
        </p:nvSpPr>
        <p:spPr>
          <a:xfrm>
            <a:off x="6278284" y="5301208"/>
            <a:ext cx="1236742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900" dirty="0"/>
              <a:t>2022 </a:t>
            </a:r>
          </a:p>
        </p:txBody>
      </p:sp>
      <p:sp>
        <p:nvSpPr>
          <p:cNvPr id="18476" name="pole tekstowe 18475">
            <a:extLst>
              <a:ext uri="{FF2B5EF4-FFF2-40B4-BE49-F238E27FC236}">
                <a16:creationId xmlns:a16="http://schemas.microsoft.com/office/drawing/2014/main" id="{6FD21889-455B-41D0-CAC3-4ED94D9BBCAF}"/>
              </a:ext>
            </a:extLst>
          </p:cNvPr>
          <p:cNvSpPr txBox="1"/>
          <p:nvPr/>
        </p:nvSpPr>
        <p:spPr>
          <a:xfrm>
            <a:off x="-415524" y="4699090"/>
            <a:ext cx="445882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1600" dirty="0">
                <a:solidFill>
                  <a:srgbClr val="C00000"/>
                </a:solidFill>
              </a:rPr>
              <a:t>OCZYSZCZANIE MIASTA</a:t>
            </a:r>
          </a:p>
        </p:txBody>
      </p:sp>
      <p:cxnSp>
        <p:nvCxnSpPr>
          <p:cNvPr id="18477" name="Łącznik prosty 18476">
            <a:extLst>
              <a:ext uri="{FF2B5EF4-FFF2-40B4-BE49-F238E27FC236}">
                <a16:creationId xmlns:a16="http://schemas.microsoft.com/office/drawing/2014/main" id="{5312B8A4-DF8D-DC5E-0F97-F8341A500AFE}"/>
              </a:ext>
            </a:extLst>
          </p:cNvPr>
          <p:cNvCxnSpPr>
            <a:cxnSpLocks/>
          </p:cNvCxnSpPr>
          <p:nvPr/>
        </p:nvCxnSpPr>
        <p:spPr>
          <a:xfrm>
            <a:off x="553749" y="5037644"/>
            <a:ext cx="2520280" cy="0"/>
          </a:xfrm>
          <a:prstGeom prst="line">
            <a:avLst/>
          </a:prstGeom>
          <a:ln w="25400">
            <a:solidFill>
              <a:srgbClr val="02941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Grafika 10">
            <a:extLst>
              <a:ext uri="{FF2B5EF4-FFF2-40B4-BE49-F238E27FC236}">
                <a16:creationId xmlns:a16="http://schemas.microsoft.com/office/drawing/2014/main" id="{958FDF00-5053-140F-A900-EFF06D92561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668217" y="1988840"/>
            <a:ext cx="4811624" cy="990628"/>
          </a:xfrm>
          <a:prstGeom prst="rect">
            <a:avLst/>
          </a:prstGeom>
        </p:spPr>
      </p:pic>
      <p:pic>
        <p:nvPicPr>
          <p:cNvPr id="16" name="Grafika 15">
            <a:extLst>
              <a:ext uri="{FF2B5EF4-FFF2-40B4-BE49-F238E27FC236}">
                <a16:creationId xmlns:a16="http://schemas.microsoft.com/office/drawing/2014/main" id="{217808F4-A4DE-84A5-CA77-7BBB3B275499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3894981" y="4569560"/>
            <a:ext cx="4810419" cy="7427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488807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3" name="Picture 4" descr="szara_fala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549275"/>
            <a:ext cx="9144000" cy="43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6" name="Picture 4" descr="szara_fala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5732463"/>
            <a:ext cx="9144000" cy="433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7" name="Obraz 9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88938" y="6180138"/>
            <a:ext cx="1519237" cy="417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438" name="pole tekstowe 11"/>
          <p:cNvSpPr txBox="1">
            <a:spLocks noChangeArrowheads="1"/>
          </p:cNvSpPr>
          <p:nvPr/>
        </p:nvSpPr>
        <p:spPr bwMode="auto">
          <a:xfrm>
            <a:off x="4500563" y="6432550"/>
            <a:ext cx="1519237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pl-PL" sz="900" b="1" dirty="0">
                <a:solidFill>
                  <a:srgbClr val="2D3257"/>
                </a:solidFill>
              </a:rPr>
              <a:t>www.kedzierzynkozle.pl	</a:t>
            </a:r>
            <a:endParaRPr lang="pl-PL" sz="900" dirty="0"/>
          </a:p>
        </p:txBody>
      </p:sp>
      <p:sp>
        <p:nvSpPr>
          <p:cNvPr id="18439" name="pole tekstowe 13"/>
          <p:cNvSpPr txBox="1">
            <a:spLocks noChangeArrowheads="1"/>
          </p:cNvSpPr>
          <p:nvPr/>
        </p:nvSpPr>
        <p:spPr bwMode="auto">
          <a:xfrm>
            <a:off x="8459788" y="6423025"/>
            <a:ext cx="433387" cy="2308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pl-PL" sz="900" dirty="0">
                <a:solidFill>
                  <a:srgbClr val="2D3257"/>
                </a:solidFill>
              </a:rPr>
              <a:t>9/34</a:t>
            </a:r>
            <a:endParaRPr lang="pl-PL" sz="900" dirty="0"/>
          </a:p>
        </p:txBody>
      </p:sp>
      <p:sp>
        <p:nvSpPr>
          <p:cNvPr id="13" name="Text Box 6">
            <a:extLst>
              <a:ext uri="{FF2B5EF4-FFF2-40B4-BE49-F238E27FC236}">
                <a16:creationId xmlns:a16="http://schemas.microsoft.com/office/drawing/2014/main" id="{0FC64DF2-6F4D-43DB-8CF1-9F629C186D9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51919" y="254048"/>
            <a:ext cx="4896545" cy="3200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r">
              <a:lnSpc>
                <a:spcPct val="150000"/>
              </a:lnSpc>
              <a:defRPr/>
            </a:pPr>
            <a:r>
              <a:rPr lang="pl-PL" sz="1100" dirty="0">
                <a:latin typeface="Calibri" panose="020F0502020204030204" pitchFamily="34" charset="0"/>
                <a:cs typeface="Calibri" panose="020F0502020204030204" pitchFamily="34" charset="0"/>
              </a:rPr>
              <a:t>WYKONANIE BUDŻETU MIASTA KĘDZIERZYN-KOŹLE ZA ROK 2023</a:t>
            </a:r>
          </a:p>
        </p:txBody>
      </p:sp>
      <p:sp>
        <p:nvSpPr>
          <p:cNvPr id="17" name="pole tekstowe 16">
            <a:extLst>
              <a:ext uri="{FF2B5EF4-FFF2-40B4-BE49-F238E27FC236}">
                <a16:creationId xmlns:a16="http://schemas.microsoft.com/office/drawing/2014/main" id="{D7E34F79-A3F8-4D37-AE1A-57447B8C9AE9}"/>
              </a:ext>
            </a:extLst>
          </p:cNvPr>
          <p:cNvSpPr txBox="1"/>
          <p:nvPr/>
        </p:nvSpPr>
        <p:spPr>
          <a:xfrm>
            <a:off x="5652120" y="1794302"/>
            <a:ext cx="335120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1600" dirty="0">
                <a:solidFill>
                  <a:srgbClr val="C00000"/>
                </a:solidFill>
              </a:rPr>
              <a:t>ZIMOWE UTRZYMANIE DRÓG</a:t>
            </a:r>
          </a:p>
        </p:txBody>
      </p:sp>
      <p:cxnSp>
        <p:nvCxnSpPr>
          <p:cNvPr id="20" name="Łącznik prosty 19">
            <a:extLst>
              <a:ext uri="{FF2B5EF4-FFF2-40B4-BE49-F238E27FC236}">
                <a16:creationId xmlns:a16="http://schemas.microsoft.com/office/drawing/2014/main" id="{2D3C9138-C52F-4E5E-9D5D-D45561E295C7}"/>
              </a:ext>
            </a:extLst>
          </p:cNvPr>
          <p:cNvCxnSpPr>
            <a:cxnSpLocks/>
          </p:cNvCxnSpPr>
          <p:nvPr/>
        </p:nvCxnSpPr>
        <p:spPr>
          <a:xfrm>
            <a:off x="5794650" y="2132856"/>
            <a:ext cx="3024336" cy="0"/>
          </a:xfrm>
          <a:prstGeom prst="line">
            <a:avLst/>
          </a:prstGeom>
          <a:ln w="25400">
            <a:solidFill>
              <a:srgbClr val="02941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pole tekstowe 29">
            <a:extLst>
              <a:ext uri="{FF2B5EF4-FFF2-40B4-BE49-F238E27FC236}">
                <a16:creationId xmlns:a16="http://schemas.microsoft.com/office/drawing/2014/main" id="{B43E1C29-3C0A-D169-58FD-76041D5CE99F}"/>
              </a:ext>
            </a:extLst>
          </p:cNvPr>
          <p:cNvSpPr txBox="1"/>
          <p:nvPr/>
        </p:nvSpPr>
        <p:spPr>
          <a:xfrm>
            <a:off x="949072" y="2757102"/>
            <a:ext cx="726678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900" dirty="0"/>
              <a:t>2020</a:t>
            </a:r>
          </a:p>
        </p:txBody>
      </p:sp>
      <p:sp>
        <p:nvSpPr>
          <p:cNvPr id="31" name="pole tekstowe 30">
            <a:extLst>
              <a:ext uri="{FF2B5EF4-FFF2-40B4-BE49-F238E27FC236}">
                <a16:creationId xmlns:a16="http://schemas.microsoft.com/office/drawing/2014/main" id="{CD2F07C1-CFE1-6F58-D009-1BD4BFEFAD47}"/>
              </a:ext>
            </a:extLst>
          </p:cNvPr>
          <p:cNvSpPr txBox="1"/>
          <p:nvPr/>
        </p:nvSpPr>
        <p:spPr>
          <a:xfrm>
            <a:off x="2120882" y="2766120"/>
            <a:ext cx="726678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900" dirty="0"/>
              <a:t>2021</a:t>
            </a:r>
          </a:p>
        </p:txBody>
      </p:sp>
      <p:sp>
        <p:nvSpPr>
          <p:cNvPr id="18432" name="pole tekstowe 18431">
            <a:extLst>
              <a:ext uri="{FF2B5EF4-FFF2-40B4-BE49-F238E27FC236}">
                <a16:creationId xmlns:a16="http://schemas.microsoft.com/office/drawing/2014/main" id="{FE119EAE-EFEF-BF3A-0A51-9FFF9748C705}"/>
              </a:ext>
            </a:extLst>
          </p:cNvPr>
          <p:cNvSpPr txBox="1"/>
          <p:nvPr/>
        </p:nvSpPr>
        <p:spPr>
          <a:xfrm>
            <a:off x="2996860" y="2763071"/>
            <a:ext cx="1367508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900" dirty="0"/>
              <a:t>2022 </a:t>
            </a:r>
          </a:p>
        </p:txBody>
      </p:sp>
      <p:sp>
        <p:nvSpPr>
          <p:cNvPr id="18434" name="pole tekstowe 18433">
            <a:extLst>
              <a:ext uri="{FF2B5EF4-FFF2-40B4-BE49-F238E27FC236}">
                <a16:creationId xmlns:a16="http://schemas.microsoft.com/office/drawing/2014/main" id="{421168BD-68DD-8666-BD47-6A64D6D61241}"/>
              </a:ext>
            </a:extLst>
          </p:cNvPr>
          <p:cNvSpPr txBox="1"/>
          <p:nvPr/>
        </p:nvSpPr>
        <p:spPr>
          <a:xfrm>
            <a:off x="4500563" y="2763438"/>
            <a:ext cx="726678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900" dirty="0"/>
              <a:t>2023 </a:t>
            </a:r>
          </a:p>
        </p:txBody>
      </p:sp>
      <p:sp>
        <p:nvSpPr>
          <p:cNvPr id="18435" name="pole tekstowe 18434">
            <a:extLst>
              <a:ext uri="{FF2B5EF4-FFF2-40B4-BE49-F238E27FC236}">
                <a16:creationId xmlns:a16="http://schemas.microsoft.com/office/drawing/2014/main" id="{2D02E750-AD7E-1B90-9C84-3ED119178BD7}"/>
              </a:ext>
            </a:extLst>
          </p:cNvPr>
          <p:cNvSpPr txBox="1"/>
          <p:nvPr/>
        </p:nvSpPr>
        <p:spPr>
          <a:xfrm>
            <a:off x="3073588" y="1540562"/>
            <a:ext cx="1152128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900" dirty="0"/>
              <a:t>620 189,99 zł</a:t>
            </a:r>
          </a:p>
        </p:txBody>
      </p:sp>
      <p:sp>
        <p:nvSpPr>
          <p:cNvPr id="18440" name="pole tekstowe 18439">
            <a:extLst>
              <a:ext uri="{FF2B5EF4-FFF2-40B4-BE49-F238E27FC236}">
                <a16:creationId xmlns:a16="http://schemas.microsoft.com/office/drawing/2014/main" id="{0AF5F783-E552-778A-45D2-532D51AD283E}"/>
              </a:ext>
            </a:extLst>
          </p:cNvPr>
          <p:cNvSpPr txBox="1"/>
          <p:nvPr/>
        </p:nvSpPr>
        <p:spPr>
          <a:xfrm>
            <a:off x="4240313" y="1046776"/>
            <a:ext cx="1152128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900" dirty="0"/>
              <a:t>1 028 151,72 zł</a:t>
            </a:r>
          </a:p>
        </p:txBody>
      </p:sp>
      <p:sp>
        <p:nvSpPr>
          <p:cNvPr id="18442" name="pole tekstowe 18441">
            <a:extLst>
              <a:ext uri="{FF2B5EF4-FFF2-40B4-BE49-F238E27FC236}">
                <a16:creationId xmlns:a16="http://schemas.microsoft.com/office/drawing/2014/main" id="{0C478D78-2CBA-A708-198F-EB68006D841B}"/>
              </a:ext>
            </a:extLst>
          </p:cNvPr>
          <p:cNvSpPr txBox="1"/>
          <p:nvPr/>
        </p:nvSpPr>
        <p:spPr>
          <a:xfrm>
            <a:off x="725784" y="2225583"/>
            <a:ext cx="1152128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900" dirty="0"/>
              <a:t>143 982,20 zł</a:t>
            </a:r>
          </a:p>
        </p:txBody>
      </p:sp>
      <p:sp>
        <p:nvSpPr>
          <p:cNvPr id="18443" name="pole tekstowe 18442">
            <a:extLst>
              <a:ext uri="{FF2B5EF4-FFF2-40B4-BE49-F238E27FC236}">
                <a16:creationId xmlns:a16="http://schemas.microsoft.com/office/drawing/2014/main" id="{C030D7D9-B43E-60BB-F06F-25C4727AC833}"/>
              </a:ext>
            </a:extLst>
          </p:cNvPr>
          <p:cNvSpPr txBox="1"/>
          <p:nvPr/>
        </p:nvSpPr>
        <p:spPr>
          <a:xfrm>
            <a:off x="1921527" y="1979153"/>
            <a:ext cx="1152128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900" dirty="0"/>
              <a:t>366 107,15 zł</a:t>
            </a:r>
          </a:p>
        </p:txBody>
      </p:sp>
      <p:sp>
        <p:nvSpPr>
          <p:cNvPr id="18446" name="pole tekstowe 18445">
            <a:extLst>
              <a:ext uri="{FF2B5EF4-FFF2-40B4-BE49-F238E27FC236}">
                <a16:creationId xmlns:a16="http://schemas.microsoft.com/office/drawing/2014/main" id="{27B1FD1F-A6A3-F31B-C6D4-95AA8959812B}"/>
              </a:ext>
            </a:extLst>
          </p:cNvPr>
          <p:cNvSpPr txBox="1"/>
          <p:nvPr/>
        </p:nvSpPr>
        <p:spPr>
          <a:xfrm>
            <a:off x="196261" y="4428401"/>
            <a:ext cx="379967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1600" dirty="0">
                <a:solidFill>
                  <a:srgbClr val="C00000"/>
                </a:solidFill>
              </a:rPr>
              <a:t>UTRZYMANIE DRZEW I KRZEWÓW W PASACH DROGOWYCH</a:t>
            </a:r>
          </a:p>
        </p:txBody>
      </p:sp>
      <p:cxnSp>
        <p:nvCxnSpPr>
          <p:cNvPr id="18447" name="Łącznik prosty 18446">
            <a:extLst>
              <a:ext uri="{FF2B5EF4-FFF2-40B4-BE49-F238E27FC236}">
                <a16:creationId xmlns:a16="http://schemas.microsoft.com/office/drawing/2014/main" id="{EB800C5F-626C-3B71-E2A4-823ED19EE474}"/>
              </a:ext>
            </a:extLst>
          </p:cNvPr>
          <p:cNvCxnSpPr>
            <a:cxnSpLocks/>
          </p:cNvCxnSpPr>
          <p:nvPr/>
        </p:nvCxnSpPr>
        <p:spPr>
          <a:xfrm>
            <a:off x="359502" y="5004465"/>
            <a:ext cx="3481877" cy="0"/>
          </a:xfrm>
          <a:prstGeom prst="line">
            <a:avLst/>
          </a:prstGeom>
          <a:ln w="25400">
            <a:solidFill>
              <a:srgbClr val="02941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451" name="pole tekstowe 18450">
            <a:extLst>
              <a:ext uri="{FF2B5EF4-FFF2-40B4-BE49-F238E27FC236}">
                <a16:creationId xmlns:a16="http://schemas.microsoft.com/office/drawing/2014/main" id="{6670D52D-9CC2-CF3F-1DD2-359EBD588128}"/>
              </a:ext>
            </a:extLst>
          </p:cNvPr>
          <p:cNvSpPr txBox="1"/>
          <p:nvPr/>
        </p:nvSpPr>
        <p:spPr>
          <a:xfrm>
            <a:off x="4225716" y="5430416"/>
            <a:ext cx="85034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900" dirty="0"/>
              <a:t>2020</a:t>
            </a:r>
          </a:p>
        </p:txBody>
      </p:sp>
      <p:sp>
        <p:nvSpPr>
          <p:cNvPr id="18452" name="pole tekstowe 18451">
            <a:extLst>
              <a:ext uri="{FF2B5EF4-FFF2-40B4-BE49-F238E27FC236}">
                <a16:creationId xmlns:a16="http://schemas.microsoft.com/office/drawing/2014/main" id="{450D2287-4B82-E36C-1D96-259E51E2A21A}"/>
              </a:ext>
            </a:extLst>
          </p:cNvPr>
          <p:cNvSpPr txBox="1"/>
          <p:nvPr/>
        </p:nvSpPr>
        <p:spPr>
          <a:xfrm>
            <a:off x="5489936" y="5422633"/>
            <a:ext cx="726678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900" dirty="0"/>
              <a:t>2021</a:t>
            </a:r>
          </a:p>
        </p:txBody>
      </p:sp>
      <p:sp>
        <p:nvSpPr>
          <p:cNvPr id="18453" name="pole tekstowe 18452">
            <a:extLst>
              <a:ext uri="{FF2B5EF4-FFF2-40B4-BE49-F238E27FC236}">
                <a16:creationId xmlns:a16="http://schemas.microsoft.com/office/drawing/2014/main" id="{1CBB3216-687C-0CB5-F7A6-D3620B83A977}"/>
              </a:ext>
            </a:extLst>
          </p:cNvPr>
          <p:cNvSpPr txBox="1"/>
          <p:nvPr/>
        </p:nvSpPr>
        <p:spPr>
          <a:xfrm>
            <a:off x="6545246" y="5430416"/>
            <a:ext cx="907073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900" dirty="0"/>
              <a:t>2022 </a:t>
            </a:r>
          </a:p>
        </p:txBody>
      </p:sp>
      <p:sp>
        <p:nvSpPr>
          <p:cNvPr id="18454" name="pole tekstowe 18453">
            <a:extLst>
              <a:ext uri="{FF2B5EF4-FFF2-40B4-BE49-F238E27FC236}">
                <a16:creationId xmlns:a16="http://schemas.microsoft.com/office/drawing/2014/main" id="{F6A8B405-1583-CCD1-B33A-EC7EF540DD27}"/>
              </a:ext>
            </a:extLst>
          </p:cNvPr>
          <p:cNvSpPr txBox="1"/>
          <p:nvPr/>
        </p:nvSpPr>
        <p:spPr>
          <a:xfrm>
            <a:off x="7596336" y="5430416"/>
            <a:ext cx="1152127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900" dirty="0"/>
              <a:t>2023 </a:t>
            </a:r>
          </a:p>
        </p:txBody>
      </p:sp>
      <p:sp>
        <p:nvSpPr>
          <p:cNvPr id="2" name="pole tekstowe 1">
            <a:extLst>
              <a:ext uri="{FF2B5EF4-FFF2-40B4-BE49-F238E27FC236}">
                <a16:creationId xmlns:a16="http://schemas.microsoft.com/office/drawing/2014/main" id="{8D6D1602-280B-FFC7-7F84-6576E040CE7F}"/>
              </a:ext>
            </a:extLst>
          </p:cNvPr>
          <p:cNvSpPr txBox="1"/>
          <p:nvPr/>
        </p:nvSpPr>
        <p:spPr>
          <a:xfrm>
            <a:off x="6422718" y="4928087"/>
            <a:ext cx="1152128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900" dirty="0"/>
              <a:t>88 744,60 zł</a:t>
            </a:r>
          </a:p>
        </p:txBody>
      </p:sp>
      <p:sp>
        <p:nvSpPr>
          <p:cNvPr id="3" name="pole tekstowe 2">
            <a:extLst>
              <a:ext uri="{FF2B5EF4-FFF2-40B4-BE49-F238E27FC236}">
                <a16:creationId xmlns:a16="http://schemas.microsoft.com/office/drawing/2014/main" id="{722458BD-081E-9EB2-9318-8B7BD1469743}"/>
              </a:ext>
            </a:extLst>
          </p:cNvPr>
          <p:cNvSpPr txBox="1"/>
          <p:nvPr/>
        </p:nvSpPr>
        <p:spPr>
          <a:xfrm>
            <a:off x="7596336" y="4519756"/>
            <a:ext cx="1152128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900" dirty="0"/>
              <a:t>159 954,23 zł</a:t>
            </a:r>
          </a:p>
        </p:txBody>
      </p:sp>
      <p:sp>
        <p:nvSpPr>
          <p:cNvPr id="5" name="pole tekstowe 4">
            <a:extLst>
              <a:ext uri="{FF2B5EF4-FFF2-40B4-BE49-F238E27FC236}">
                <a16:creationId xmlns:a16="http://schemas.microsoft.com/office/drawing/2014/main" id="{8E326E2A-D4A0-B836-DA4E-EB77A43D6026}"/>
              </a:ext>
            </a:extLst>
          </p:cNvPr>
          <p:cNvSpPr txBox="1"/>
          <p:nvPr/>
        </p:nvSpPr>
        <p:spPr>
          <a:xfrm>
            <a:off x="4102795" y="4810508"/>
            <a:ext cx="1152128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900" dirty="0"/>
              <a:t>99 794,45 zł</a:t>
            </a:r>
          </a:p>
        </p:txBody>
      </p:sp>
      <p:pic>
        <p:nvPicPr>
          <p:cNvPr id="11" name="Grafika 10">
            <a:extLst>
              <a:ext uri="{FF2B5EF4-FFF2-40B4-BE49-F238E27FC236}">
                <a16:creationId xmlns:a16="http://schemas.microsoft.com/office/drawing/2014/main" id="{2D1C5398-57BA-AC9F-5EE4-D036E839A39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668217" y="1274327"/>
            <a:ext cx="4810419" cy="1485571"/>
          </a:xfrm>
          <a:prstGeom prst="rect">
            <a:avLst/>
          </a:prstGeom>
        </p:spPr>
      </p:pic>
      <p:sp>
        <p:nvSpPr>
          <p:cNvPr id="6" name="pole tekstowe 5">
            <a:extLst>
              <a:ext uri="{FF2B5EF4-FFF2-40B4-BE49-F238E27FC236}">
                <a16:creationId xmlns:a16="http://schemas.microsoft.com/office/drawing/2014/main" id="{C46AE253-22FF-0D64-A967-EA08E06465E9}"/>
              </a:ext>
            </a:extLst>
          </p:cNvPr>
          <p:cNvSpPr txBox="1"/>
          <p:nvPr/>
        </p:nvSpPr>
        <p:spPr>
          <a:xfrm>
            <a:off x="5273826" y="4750588"/>
            <a:ext cx="1152128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900" dirty="0"/>
              <a:t>100 867,32 zł</a:t>
            </a:r>
          </a:p>
        </p:txBody>
      </p:sp>
      <p:pic>
        <p:nvPicPr>
          <p:cNvPr id="14" name="Grafika 13">
            <a:extLst>
              <a:ext uri="{FF2B5EF4-FFF2-40B4-BE49-F238E27FC236}">
                <a16:creationId xmlns:a16="http://schemas.microsoft.com/office/drawing/2014/main" id="{E6B1CAB5-ADCF-ED0A-F816-3CF6AC8D7FEE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4020745" y="4750589"/>
            <a:ext cx="4810418" cy="6720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7596075"/>
      </p:ext>
    </p:extLst>
  </p:cSld>
  <p:clrMapOvr>
    <a:masterClrMapping/>
  </p:clrMapOvr>
</p:sld>
</file>

<file path=ppt/theme/theme1.xml><?xml version="1.0" encoding="utf-8"?>
<a:theme xmlns:a="http://schemas.openxmlformats.org/drawingml/2006/main" name="Prezentacja1">
  <a:themeElements>
    <a:clrScheme name="Prezentacja1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Prezentacja1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Prezentacja1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zentacja1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zentacja1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zentacja1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zentacja1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zentacja1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ezentacja1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ezentacja1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ezentacja1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ezentacja1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ezentacja1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ezentacja1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Prezentacja1</Template>
  <TotalTime>2564</TotalTime>
  <Words>1506</Words>
  <Application>Microsoft Office PowerPoint</Application>
  <PresentationFormat>Pokaz na ekranie (4:3)</PresentationFormat>
  <Paragraphs>357</Paragraphs>
  <Slides>35</Slides>
  <Notes>35</Notes>
  <HiddenSlides>0</HiddenSlides>
  <MMClips>0</MMClips>
  <ScaleCrop>false</ScaleCrop>
  <HeadingPairs>
    <vt:vector size="6" baseType="variant">
      <vt:variant>
        <vt:lpstr>Używane czcionki</vt:lpstr>
      </vt:variant>
      <vt:variant>
        <vt:i4>3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35</vt:i4>
      </vt:variant>
    </vt:vector>
  </HeadingPairs>
  <TitlesOfParts>
    <vt:vector size="39" baseType="lpstr">
      <vt:lpstr>Arial</vt:lpstr>
      <vt:lpstr>Calibri</vt:lpstr>
      <vt:lpstr>Wingdings</vt:lpstr>
      <vt:lpstr>Prezentacja1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</vt:vector>
  </TitlesOfParts>
  <Company>UMKK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Slajd 1</dc:title>
  <dc:creator>TG</dc:creator>
  <cp:lastModifiedBy>Piotr Pękala</cp:lastModifiedBy>
  <cp:revision>150</cp:revision>
  <cp:lastPrinted>2020-12-15T11:21:04Z</cp:lastPrinted>
  <dcterms:created xsi:type="dcterms:W3CDTF">2015-09-14T10:16:22Z</dcterms:created>
  <dcterms:modified xsi:type="dcterms:W3CDTF">2024-06-27T11:03:04Z</dcterms:modified>
</cp:coreProperties>
</file>