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9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3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6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04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04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78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1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43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14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63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02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06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76F4-000E-467B-830E-D6AAC6D7E520}" type="datetimeFigureOut">
              <a:rPr lang="pl-PL" smtClean="0"/>
              <a:t>2020-10-16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82623-3B60-4881-9B96-368D9DA6D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68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568" y="131805"/>
            <a:ext cx="11230232" cy="1853514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Iskoola Pota" panose="020B0502040204020203" pitchFamily="34" charset="0"/>
                <a:cs typeface="Iskoola Pota" panose="020B0502040204020203" pitchFamily="34" charset="0"/>
              </a:rPr>
              <a:t>Uroczystość rozdania </a:t>
            </a:r>
            <a:r>
              <a:rPr lang="pl-PL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 Nagród </a:t>
            </a:r>
            <a:r>
              <a:rPr lang="pl-PL" b="1" dirty="0">
                <a:latin typeface="Iskoola Pota" panose="020B0502040204020203" pitchFamily="34" charset="0"/>
                <a:cs typeface="Iskoola Pota" panose="020B0502040204020203" pitchFamily="34" charset="0"/>
              </a:rPr>
              <a:t>Prezydenta </a:t>
            </a:r>
            <a:r>
              <a:rPr lang="pl-PL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 Miasta  Kędzierzyn-Koźle </a:t>
            </a:r>
            <a:r>
              <a:rPr lang="pl-PL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16.10.2020</a:t>
            </a:r>
            <a:endParaRPr lang="pl-PL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62" y="1825625"/>
            <a:ext cx="8120184" cy="4684590"/>
          </a:xfrm>
        </p:spPr>
      </p:pic>
    </p:spTree>
    <p:extLst>
      <p:ext uri="{BB962C8B-B14F-4D97-AF65-F5344CB8AC3E}">
        <p14:creationId xmlns:p14="http://schemas.microsoft.com/office/powerpoint/2010/main" val="13284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Justyna Ilnicka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Dyrektor  Publicznego Przedszkola nr 6 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30093" y="1825625"/>
            <a:ext cx="659829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Promuje i wdraża  nowatorskie  metody pracy.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Zachęca nauczycieli do podejmowania działalności innowacyjnej.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Dzieci z przedszkola z sukcesem  biorą udział w wielu konkursach.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Stwarza warunki do działalności charytatywnej: np. udział w akcjach: Góra grosza, Gorączka złota, Zbiórka nakrętek, Zbiórka karmy  dla schroniska dla zwierząt.</a:t>
            </a:r>
            <a:endParaRPr lang="pl-PL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0791"/>
            <a:ext cx="4413250" cy="2941006"/>
          </a:xfrm>
        </p:spPr>
      </p:pic>
    </p:spTree>
    <p:extLst>
      <p:ext uri="{BB962C8B-B14F-4D97-AF65-F5344CB8AC3E}">
        <p14:creationId xmlns:p14="http://schemas.microsoft.com/office/powerpoint/2010/main" val="6314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Mariola  Janczak </a:t>
            </a:r>
            <a:br>
              <a:rPr lang="pl-PL" b="1" dirty="0" smtClean="0">
                <a:latin typeface="Lucida Handwriting" panose="03010101010101010101" pitchFamily="66" charset="0"/>
              </a:rPr>
            </a:br>
            <a:r>
              <a:rPr lang="pl-PL" sz="2800" dirty="0"/>
              <a:t>N</a:t>
            </a:r>
            <a:r>
              <a:rPr lang="pl-PL" sz="2800" dirty="0" smtClean="0"/>
              <a:t>auczycielka w Publicznym Przedszkolu  nr 24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62769" y="1825625"/>
            <a:ext cx="6776150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Realizuje ogólnopolski program Uczymy dzieci  programować-Kodowanie na dywanie, Programowanie z </a:t>
            </a:r>
            <a:r>
              <a:rPr lang="pl-PL" dirty="0" err="1" smtClean="0">
                <a:latin typeface="+mj-lt"/>
              </a:rPr>
              <a:t>ozobotem</a:t>
            </a:r>
            <a:r>
              <a:rPr lang="pl-PL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Opracowała schemat działań do pracy zdalnej.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Koordynuje prace 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pl-PL" dirty="0" smtClean="0">
                <a:latin typeface="+mj-lt"/>
              </a:rPr>
              <a:t>ieci 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pl-PL" dirty="0" smtClean="0">
                <a:latin typeface="+mj-lt"/>
              </a:rPr>
              <a:t>wórczego 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pl-PL" dirty="0" smtClean="0">
                <a:latin typeface="+mj-lt"/>
              </a:rPr>
              <a:t>ktywnego 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pl-PL" dirty="0" smtClean="0">
                <a:latin typeface="+mj-lt"/>
              </a:rPr>
              <a:t>ozwoju.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Prowadzi Kółko przyrodnicze i Kółko taneczno-teatralne.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Napisała program Współpraca przedszkola ze szkołą podstawową.</a:t>
            </a:r>
            <a:endParaRPr lang="pl-PL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" y="1825625"/>
            <a:ext cx="3544076" cy="4351338"/>
          </a:xfrm>
        </p:spPr>
      </p:pic>
    </p:spTree>
    <p:extLst>
      <p:ext uri="{BB962C8B-B14F-4D97-AF65-F5344CB8AC3E}">
        <p14:creationId xmlns:p14="http://schemas.microsoft.com/office/powerpoint/2010/main" val="30893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Alina Justyna Jeziorska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</a:t>
            </a:r>
            <a:r>
              <a:rPr lang="pl-PL" sz="2800" dirty="0" smtClean="0"/>
              <a:t>Nauczycielka w  Publicznym Przedszkolu  nr 11 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31693" y="1825625"/>
            <a:ext cx="617415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koordynatorem  projektu  Urzędu Marszałkowskiego  Niepełnosprawni całkiem sprawni.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Napisała innowację Mamo, tato pomóż mi się rozwijać, W górę kurtyna bajka się zaczyna.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opiekunem praktyk.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Była współorganizatorem zdalnego nauczania.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dirty="0">
              <a:latin typeface="+mj-lt"/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1238" y="2504282"/>
            <a:ext cx="4349750" cy="3262312"/>
          </a:xfrm>
        </p:spPr>
      </p:pic>
    </p:spTree>
    <p:extLst>
      <p:ext uri="{BB962C8B-B14F-4D97-AF65-F5344CB8AC3E}">
        <p14:creationId xmlns:p14="http://schemas.microsoft.com/office/powerpoint/2010/main" val="6278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Monika  </a:t>
            </a:r>
            <a:r>
              <a:rPr lang="pl-PL" b="1" dirty="0" err="1" smtClean="0">
                <a:latin typeface="Lucida Handwriting" panose="03010101010101010101" pitchFamily="66" charset="0"/>
              </a:rPr>
              <a:t>Kaczmar</a:t>
            </a:r>
            <a:r>
              <a:rPr lang="pl-PL" b="1" dirty="0" smtClean="0">
                <a:latin typeface="Lucida Handwriting" panose="03010101010101010101" pitchFamily="66" charset="0"/>
              </a:rPr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</a:t>
            </a:r>
            <a:r>
              <a:rPr lang="pl-PL" sz="2800" dirty="0" smtClean="0"/>
              <a:t>Nauczycielka  w Publicznej Szkole Podstawowej nr 10.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08062" y="1825625"/>
            <a:ext cx="6616673" cy="4351338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latin typeface="+mj-lt"/>
              </a:rPr>
              <a:t>Nauczycielka matematyki i informatyki.</a:t>
            </a:r>
          </a:p>
          <a:p>
            <a:r>
              <a:rPr lang="pl-PL" dirty="0" smtClean="0">
                <a:latin typeface="+mj-lt"/>
              </a:rPr>
              <a:t>Współautorka i realizatorka innowacji Człowiek i przyroda – wrogowie czy przyjaciele.</a:t>
            </a:r>
          </a:p>
          <a:p>
            <a:r>
              <a:rPr lang="pl-PL" dirty="0" smtClean="0">
                <a:latin typeface="+mj-lt"/>
              </a:rPr>
              <a:t>Opracowała i wdrożyła  program wychowawczy „Rozwój i wychowanie”.</a:t>
            </a:r>
          </a:p>
          <a:p>
            <a:r>
              <a:rPr lang="pl-PL" dirty="0" smtClean="0">
                <a:latin typeface="+mj-lt"/>
              </a:rPr>
              <a:t>Administratorka strony internetowej szkoły.</a:t>
            </a:r>
          </a:p>
          <a:p>
            <a:r>
              <a:rPr lang="pl-PL" dirty="0" smtClean="0">
                <a:latin typeface="+mj-lt"/>
              </a:rPr>
              <a:t>Organizuje ciekawe przedsięwzięcia: </a:t>
            </a:r>
            <a:r>
              <a:rPr lang="pl-PL" dirty="0">
                <a:latin typeface="+mj-lt"/>
              </a:rPr>
              <a:t>Ś</a:t>
            </a:r>
            <a:r>
              <a:rPr lang="pl-PL" dirty="0" smtClean="0">
                <a:latin typeface="+mj-lt"/>
              </a:rPr>
              <a:t>wiatowy dzień tabliczki mnożenia, </a:t>
            </a:r>
            <a:r>
              <a:rPr lang="pl-PL" dirty="0">
                <a:latin typeface="+mj-lt"/>
              </a:rPr>
              <a:t>Światowy dzień </a:t>
            </a:r>
            <a:r>
              <a:rPr lang="pl-PL" dirty="0" smtClean="0">
                <a:latin typeface="+mj-lt"/>
              </a:rPr>
              <a:t>liczby </a:t>
            </a:r>
            <a:r>
              <a:rPr lang="az-Cyrl-AZ" dirty="0" smtClean="0">
                <a:latin typeface="+mj-lt"/>
              </a:rPr>
              <a:t>ᴫ</a:t>
            </a:r>
            <a:r>
              <a:rPr lang="pl-PL" dirty="0" smtClean="0">
                <a:latin typeface="+mj-lt"/>
              </a:rPr>
              <a:t>.</a:t>
            </a:r>
          </a:p>
          <a:p>
            <a:r>
              <a:rPr lang="pl-PL" dirty="0" smtClean="0">
                <a:latin typeface="+mj-lt"/>
              </a:rPr>
              <a:t>Pełniła funkcję opiekuna stażu.</a:t>
            </a:r>
            <a:endParaRPr lang="pl-PL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5" y="1825625"/>
            <a:ext cx="3513929" cy="4351338"/>
          </a:xfrm>
        </p:spPr>
      </p:pic>
    </p:spTree>
    <p:extLst>
      <p:ext uri="{BB962C8B-B14F-4D97-AF65-F5344CB8AC3E}">
        <p14:creationId xmlns:p14="http://schemas.microsoft.com/office/powerpoint/2010/main" val="30266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latin typeface="Lucida Handwriting" panose="03010101010101010101" pitchFamily="66" charset="0"/>
              </a:rPr>
              <a:t>Aleksandra  Ewa  </a:t>
            </a:r>
            <a:r>
              <a:rPr lang="pl-PL" sz="4000" dirty="0" err="1" smtClean="0">
                <a:latin typeface="Lucida Handwriting" panose="03010101010101010101" pitchFamily="66" charset="0"/>
              </a:rPr>
              <a:t>Kocoł-Duchnowicz</a:t>
            </a:r>
            <a:r>
              <a:rPr lang="pl-PL" sz="4000" dirty="0" smtClean="0">
                <a:latin typeface="Lucida Handwriting" panose="03010101010101010101" pitchFamily="66" charset="0"/>
              </a:rPr>
              <a:t/>
            </a:r>
            <a:br>
              <a:rPr lang="pl-PL" sz="4000" dirty="0" smtClean="0">
                <a:latin typeface="Lucida Handwriting" panose="03010101010101010101" pitchFamily="66" charset="0"/>
              </a:rPr>
            </a:br>
            <a:r>
              <a:rPr lang="pl-PL" sz="2800" dirty="0" smtClean="0"/>
              <a:t>Nauczycielka  w Publicznej Szkole Podstawowej nr 19   </a:t>
            </a:r>
            <a:endParaRPr lang="pl-PL" dirty="0">
              <a:latin typeface="Lucida Handwriting" panose="03010101010101010101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6062" y="1825625"/>
            <a:ext cx="6495852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Nauczycielka  edukacji wczesnoszkolnej.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Prowadziła innowacje: Angielski jest super, Żonglowanie  i metoda Dennisona jako sposób na poprawę koncentracji, Bajki             i baśnie  inspiracją do nauki języków: angielskiego i programowania.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Napisała i przeprowadziła wiele projektów: Mądre bajki z całego świata, Zdrowo jem, więc wiem,  Wiem, czuję, pomagam.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Zrealizowała swój nowatorski projekt  doskonalący technikę pisania opowiadań  Zimowa opowieść.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4124"/>
            <a:ext cx="4281488" cy="3934340"/>
          </a:xfrm>
        </p:spPr>
      </p:pic>
    </p:spTree>
    <p:extLst>
      <p:ext uri="{BB962C8B-B14F-4D97-AF65-F5344CB8AC3E}">
        <p14:creationId xmlns:p14="http://schemas.microsoft.com/office/powerpoint/2010/main" val="39121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Bożena  Łotecka </a:t>
            </a:r>
            <a:br>
              <a:rPr lang="pl-PL" b="1" dirty="0" smtClean="0">
                <a:latin typeface="Lucida Handwriting" panose="03010101010101010101" pitchFamily="66" charset="0"/>
              </a:rPr>
            </a:br>
            <a:r>
              <a:rPr lang="pl-PL" dirty="0" smtClean="0"/>
              <a:t> </a:t>
            </a:r>
            <a:r>
              <a:rPr lang="pl-PL" sz="2800" dirty="0" smtClean="0"/>
              <a:t>Dyrektor  Publicznej Szkoły Podstawowej nr 19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76616" y="1825625"/>
            <a:ext cx="6977184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B</a:t>
            </a:r>
            <a:r>
              <a:rPr lang="pl-PL" dirty="0" smtClean="0">
                <a:latin typeface="+mj-lt"/>
              </a:rPr>
              <a:t>ardzo dobrze współpracuje </a:t>
            </a:r>
            <a:r>
              <a:rPr lang="pl-PL" dirty="0">
                <a:latin typeface="+mj-lt"/>
              </a:rPr>
              <a:t>z rodzicami </a:t>
            </a:r>
            <a:r>
              <a:rPr lang="pl-PL" dirty="0" smtClean="0">
                <a:latin typeface="+mj-lt"/>
              </a:rPr>
              <a:t>                       i  </a:t>
            </a:r>
            <a:r>
              <a:rPr lang="pl-PL" dirty="0">
                <a:latin typeface="+mj-lt"/>
              </a:rPr>
              <a:t>środowiskiem lokalnym</a:t>
            </a:r>
            <a:r>
              <a:rPr lang="pl-PL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Zachęca nauczycieli do  realizowania wielu  innowacji: Bajki </a:t>
            </a:r>
            <a:r>
              <a:rPr lang="pl-PL" dirty="0">
                <a:latin typeface="+mj-lt"/>
              </a:rPr>
              <a:t>i baśnie inspiracją do nauki języków: angielskiego </a:t>
            </a:r>
            <a:r>
              <a:rPr lang="pl-PL" dirty="0" smtClean="0">
                <a:latin typeface="+mj-lt"/>
              </a:rPr>
              <a:t>i programowania, </a:t>
            </a:r>
            <a:r>
              <a:rPr lang="pl-PL" dirty="0">
                <a:latin typeface="+mj-lt"/>
              </a:rPr>
              <a:t>Poznaj świat w sposób naukowy, 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Zabawy w </a:t>
            </a:r>
            <a:r>
              <a:rPr lang="pl-PL" dirty="0" smtClean="0">
                <a:latin typeface="+mj-lt"/>
              </a:rPr>
              <a:t>detektywów </a:t>
            </a:r>
            <a:r>
              <a:rPr lang="pl-PL" dirty="0">
                <a:latin typeface="+mj-lt"/>
              </a:rPr>
              <a:t>– innowacja matematyczna</a:t>
            </a:r>
            <a:r>
              <a:rPr lang="pl-PL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Uczniowie klas sportowych i mistrzostwa sportowego zdobywają medale na zawodach ogólnopolskich. </a:t>
            </a:r>
            <a:endParaRPr lang="pl-PL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 </a:t>
            </a:r>
            <a:r>
              <a:rPr lang="pl-PL" dirty="0">
                <a:latin typeface="+mj-lt"/>
              </a:rPr>
              <a:t>szkole  jest prowadzona klasa dwujęzyczna. </a:t>
            </a:r>
            <a:endParaRPr lang="pl-PL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 </a:t>
            </a:r>
            <a:r>
              <a:rPr lang="pl-PL" dirty="0">
                <a:latin typeface="+mj-lt"/>
              </a:rPr>
              <a:t>konkursach przedmiotowych uczniowie  zdobywają wysokie miejsca na szczeblu wojewódzkim. </a:t>
            </a:r>
            <a:endParaRPr lang="pl-PL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Szkoła </a:t>
            </a:r>
            <a:r>
              <a:rPr lang="pl-PL" dirty="0">
                <a:latin typeface="+mj-lt"/>
              </a:rPr>
              <a:t>jest organizatorem ogólnopolskiego turnieju „Koziołki siatkarskie”. </a:t>
            </a:r>
            <a:endParaRPr lang="pl-PL" i="1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49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9320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568" y="365125"/>
            <a:ext cx="11961339" cy="1325563"/>
          </a:xfrm>
        </p:spPr>
        <p:txBody>
          <a:bodyPr/>
          <a:lstStyle/>
          <a:p>
            <a:pPr algn="ctr"/>
            <a:r>
              <a:rPr lang="pl-PL" sz="4000" b="1" dirty="0" smtClean="0">
                <a:latin typeface="Lucida Handwriting" panose="03010101010101010101" pitchFamily="66" charset="0"/>
              </a:rPr>
              <a:t>Anna  Milewska -</a:t>
            </a:r>
            <a:r>
              <a:rPr lang="pl-PL" sz="4000" b="1" dirty="0" err="1" smtClean="0">
                <a:latin typeface="Lucida Handwriting" panose="03010101010101010101" pitchFamily="66" charset="0"/>
              </a:rPr>
              <a:t>Mazasz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N</a:t>
            </a:r>
            <a:r>
              <a:rPr lang="pl-PL" sz="2400" dirty="0" smtClean="0"/>
              <a:t>auczycielka w Publicznym Przedszkolu nr 22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94422" y="1825625"/>
            <a:ext cx="7068064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i="1" dirty="0" smtClean="0">
                <a:latin typeface="+mj-lt"/>
              </a:rPr>
              <a:t>Napisała program adaptacyjny Jestem przedszkolakiem.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 smtClean="0">
                <a:latin typeface="+mj-lt"/>
              </a:rPr>
              <a:t>Jest współautorką i realizatorką wielu projektów edukacyjnych: Miś o ząbki dba, dbam i ja, Zajączki Skoczki o zdrowie dbają nową wiedzę zdobywają.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 smtClean="0">
                <a:latin typeface="+mj-lt"/>
              </a:rPr>
              <a:t>Organizowała dla dzieci konkursy: Jesienna cyferka, Barwy jesieni, Oznaki wiosny.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 smtClean="0">
                <a:latin typeface="+mj-lt"/>
              </a:rPr>
              <a:t>Była opiekunem stażu i opiekunem praktykantki. </a:t>
            </a:r>
            <a:endParaRPr lang="pl-PL" i="1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4" y="1825625"/>
            <a:ext cx="3163249" cy="4351338"/>
          </a:xfrm>
        </p:spPr>
      </p:pic>
    </p:spTree>
    <p:extLst>
      <p:ext uri="{BB962C8B-B14F-4D97-AF65-F5344CB8AC3E}">
        <p14:creationId xmlns:p14="http://schemas.microsoft.com/office/powerpoint/2010/main" val="6326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1977" y="365125"/>
            <a:ext cx="10956325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Grażyna  Osipa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dirty="0" smtClean="0"/>
              <a:t>Nauczycielka w Publicznej Szkole Podstawowej nr 6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12862" y="1825625"/>
            <a:ext cx="6140938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Uczy języka polskiego.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Realizowała międzyszkolny projekt Cztery żywioły.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Współpracuje z fundacją ŻYRAFA  Życie, Radość Fantazja.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Organizuje i koordynuje wydarzenie Tydzień z Marią Skłodowską-Curie.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egzaminatorem Okręgowej Komisji Egzaminacyjnej.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8733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519" y="365125"/>
            <a:ext cx="11887200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Katarzyna  Pisula  </a:t>
            </a:r>
            <a:br>
              <a:rPr lang="pl-PL" b="1" dirty="0" smtClean="0">
                <a:latin typeface="Lucida Handwriting" panose="03010101010101010101" pitchFamily="66" charset="0"/>
              </a:rPr>
            </a:br>
            <a:r>
              <a:rPr lang="pl-PL" sz="2800" dirty="0" smtClean="0"/>
              <a:t> </a:t>
            </a:r>
            <a:r>
              <a:rPr lang="pl-PL" sz="2800" dirty="0"/>
              <a:t>N</a:t>
            </a:r>
            <a:r>
              <a:rPr lang="pl-PL" sz="2800" dirty="0" smtClean="0"/>
              <a:t>auczycielka w Publicznej Szkole Podstawowej  nr 9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14463" y="1825625"/>
            <a:ext cx="6564922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Uczy języka polskiego.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Napisała i realizuje innowacje: Jakie ziarno      w wasze serca padnie…takim będzie  późniejsze żniwo-wartości w </a:t>
            </a:r>
            <a:r>
              <a:rPr lang="pl-PL" dirty="0">
                <a:latin typeface="+mj-lt"/>
              </a:rPr>
              <a:t>ż</a:t>
            </a:r>
            <a:r>
              <a:rPr lang="pl-PL" dirty="0" smtClean="0">
                <a:latin typeface="+mj-lt"/>
              </a:rPr>
              <a:t>yciu człowieka.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Napisała  Procedurę ewaluacji wewnętrznej   w Publicznej Szkole Podstawowej nr 9.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Organizatorka Tygodnia patriotycznego, Tygodnia Korczakowskiego, Tygodnia uprzejmości.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Opiekunka nauczyciela stażysty.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Autorka szkolnego konkursu mitologicznego Pojedynek Tytanów.</a:t>
            </a:r>
            <a:endParaRPr lang="pl-PL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56" y="1825625"/>
            <a:ext cx="3262963" cy="4351338"/>
          </a:xfrm>
        </p:spPr>
      </p:pic>
    </p:spTree>
    <p:extLst>
      <p:ext uri="{BB962C8B-B14F-4D97-AF65-F5344CB8AC3E}">
        <p14:creationId xmlns:p14="http://schemas.microsoft.com/office/powerpoint/2010/main" val="583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 dirty="0" smtClean="0">
                <a:latin typeface="Lucida Handwriting" panose="03010101010101010101" pitchFamily="66" charset="0"/>
              </a:rPr>
              <a:t>Agata  Justyna  </a:t>
            </a:r>
            <a:r>
              <a:rPr lang="pl-PL" sz="4000" b="1" dirty="0" err="1" smtClean="0">
                <a:latin typeface="Lucida Handwriting" panose="03010101010101010101" pitchFamily="66" charset="0"/>
              </a:rPr>
              <a:t>Rachowicz</a:t>
            </a:r>
            <a:r>
              <a:rPr lang="pl-PL" sz="4000" b="1" dirty="0" smtClean="0">
                <a:latin typeface="Lucida Handwriting" panose="03010101010101010101" pitchFamily="66" charset="0"/>
              </a:rPr>
              <a:t> </a:t>
            </a:r>
            <a:br>
              <a:rPr lang="pl-PL" sz="4000" b="1" dirty="0" smtClean="0">
                <a:latin typeface="Lucida Handwriting" panose="03010101010101010101" pitchFamily="66" charset="0"/>
              </a:rPr>
            </a:br>
            <a:r>
              <a:rPr lang="pl-PL" sz="2400" dirty="0" smtClean="0"/>
              <a:t> Wicedyrektor  w Publicznej Szkole Podstawowej  </a:t>
            </a:r>
            <a:r>
              <a:rPr lang="pl-PL" sz="2800" dirty="0" smtClean="0"/>
              <a:t>nr 9.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6886" y="1825625"/>
            <a:ext cx="6623222" cy="4351338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latin typeface="+mj-lt"/>
              </a:rPr>
              <a:t>Trener pływania . Jej zawodnicy  osiągają wysokie wyniki w zawodach wojewódzkich    i krajowych.</a:t>
            </a:r>
          </a:p>
          <a:p>
            <a:r>
              <a:rPr lang="pl-PL" dirty="0" smtClean="0">
                <a:latin typeface="+mj-lt"/>
              </a:rPr>
              <a:t>Członek Rady Szkoły.</a:t>
            </a:r>
          </a:p>
          <a:p>
            <a:r>
              <a:rPr lang="pl-PL" dirty="0" smtClean="0">
                <a:latin typeface="+mj-lt"/>
              </a:rPr>
              <a:t>Przewodnicząca komisji koleżeńskiej           w Okręgowym Związku Pływackim.</a:t>
            </a:r>
          </a:p>
          <a:p>
            <a:r>
              <a:rPr lang="pl-PL" dirty="0" smtClean="0">
                <a:latin typeface="+mj-lt"/>
              </a:rPr>
              <a:t>Koordynator  organizacji pomocy psychologiczno-pedagogicznej.</a:t>
            </a:r>
          </a:p>
          <a:p>
            <a:r>
              <a:rPr lang="pl-PL" dirty="0" smtClean="0">
                <a:latin typeface="+mj-lt"/>
              </a:rPr>
              <a:t>Współtworzyła procedury  organizujące pracę szkoły w czasie pandemii</a:t>
            </a:r>
            <a:r>
              <a:rPr lang="pl-PL" i="1" dirty="0" smtClean="0">
                <a:latin typeface="+mj-lt"/>
              </a:rPr>
              <a:t>.</a:t>
            </a:r>
            <a:endParaRPr lang="pl-PL" i="1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92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0793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72995" y="365125"/>
            <a:ext cx="11771870" cy="1325563"/>
          </a:xfrm>
        </p:spPr>
        <p:txBody>
          <a:bodyPr/>
          <a:lstStyle/>
          <a:p>
            <a:pPr algn="ctr"/>
            <a:r>
              <a:rPr lang="pl-PL" dirty="0" smtClean="0">
                <a:latin typeface="Lucida Handwriting" panose="03010101010101010101" pitchFamily="66" charset="0"/>
              </a:rPr>
              <a:t>Grażyna  </a:t>
            </a:r>
            <a:r>
              <a:rPr lang="pl-PL" dirty="0" err="1" smtClean="0">
                <a:latin typeface="Lucida Handwriting" panose="03010101010101010101" pitchFamily="66" charset="0"/>
              </a:rPr>
              <a:t>Argudin</a:t>
            </a:r>
            <a:r>
              <a:rPr lang="pl-PL" dirty="0" smtClean="0">
                <a:latin typeface="Lucida Handwriting" panose="03010101010101010101" pitchFamily="66" charset="0"/>
              </a:rPr>
              <a:t>- </a:t>
            </a:r>
            <a:r>
              <a:rPr lang="pl-PL" dirty="0" err="1" smtClean="0">
                <a:latin typeface="Lucida Handwriting" panose="03010101010101010101" pitchFamily="66" charset="0"/>
              </a:rPr>
              <a:t>Pszica</a:t>
            </a:r>
            <a:r>
              <a:rPr lang="pl-PL" dirty="0">
                <a:latin typeface="Lucida Handwriting" panose="03010101010101010101" pitchFamily="66" charset="0"/>
              </a:rPr>
              <a:t/>
            </a:r>
            <a:br>
              <a:rPr lang="pl-PL" dirty="0">
                <a:latin typeface="Lucida Handwriting" panose="03010101010101010101" pitchFamily="66" charset="0"/>
              </a:rPr>
            </a:br>
            <a:r>
              <a:rPr lang="pl-PL" sz="2800" dirty="0" smtClean="0"/>
              <a:t>Nauczycielka </a:t>
            </a:r>
            <a:r>
              <a:rPr lang="pl-PL" sz="2800" dirty="0"/>
              <a:t>w Publicznej Szkole Podstawowej nr 9</a:t>
            </a:r>
            <a:r>
              <a:rPr lang="pl-PL" sz="2800" dirty="0" smtClean="0"/>
              <a:t>. </a:t>
            </a:r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43062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Napisała i  zrealizowała innowacje: Systematyczna praca na rzecz  najbliższego otoczenia –Opiekun Drzew, Szkolne Arboretum-Dom Drzew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Opracowała i realizowała projekty: Otwarte szuflady, Ciszej w szkole-uszom lżej, Patrzeć sercem.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Pisze  artykuły  np.: Projekty autorskie w świetlicy szkolnej, Coś z niczego, czyli twórcza gra wyobraźni, Zaglądanie w ciszę, Pracować w szkole też warto.</a:t>
            </a:r>
            <a:endParaRPr lang="pl-PL" dirty="0">
              <a:latin typeface="+mj-lt"/>
            </a:endParaRP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9186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Katarzyn  Anna  Rembek </a:t>
            </a:r>
            <a:r>
              <a:rPr lang="pl-PL" dirty="0">
                <a:latin typeface="Lucida Handwriting" panose="03010101010101010101" pitchFamily="66" charset="0"/>
              </a:rPr>
              <a:t/>
            </a:r>
            <a:br>
              <a:rPr lang="pl-PL" dirty="0">
                <a:latin typeface="Lucida Handwriting" panose="03010101010101010101" pitchFamily="66" charset="0"/>
              </a:rPr>
            </a:br>
            <a:r>
              <a:rPr lang="pl-PL" dirty="0" smtClean="0">
                <a:latin typeface="Lucida Handwriting" panose="03010101010101010101" pitchFamily="66" charset="0"/>
              </a:rPr>
              <a:t> </a:t>
            </a:r>
            <a:r>
              <a:rPr lang="pl-PL" sz="2800" dirty="0" smtClean="0"/>
              <a:t>Nauczycielka  w Publicznej Szkole Podstawowej nr 20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0" y="1825625"/>
            <a:ext cx="3262463" cy="435133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51938" y="1825625"/>
            <a:ext cx="6101862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Nauczycielka edukacji wczesnoszkolnej.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Napisała innowację Kodowanie super sprawa to nauka i zabawa.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koordynatorem międzynarodowego konkursu Kangur matematyczny.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Prowadzi Koło teatralne, które zdobywa wyróżnienia  w konkursach.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Działa charytatywnie w akcjach: Walka z głodem, Podaruj gwiazdkę, Koszyczek wielkanocny, Gorączka złota.</a:t>
            </a:r>
          </a:p>
          <a:p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01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0129" y="365125"/>
            <a:ext cx="11318789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Mariola  </a:t>
            </a:r>
            <a:r>
              <a:rPr lang="pl-PL" b="1" dirty="0" err="1" smtClean="0">
                <a:latin typeface="Lucida Handwriting" panose="03010101010101010101" pitchFamily="66" charset="0"/>
              </a:rPr>
              <a:t>Robaszewska</a:t>
            </a:r>
            <a:r>
              <a:rPr lang="pl-PL" b="1" dirty="0" smtClean="0">
                <a:latin typeface="Lucida Handwriting" panose="03010101010101010101" pitchFamily="66" charset="0"/>
              </a:rPr>
              <a:t> </a:t>
            </a:r>
            <a:br>
              <a:rPr lang="pl-PL" b="1" dirty="0" smtClean="0">
                <a:latin typeface="Lucida Handwriting" panose="03010101010101010101" pitchFamily="66" charset="0"/>
              </a:rPr>
            </a:br>
            <a:r>
              <a:rPr lang="pl-PL" sz="2800" dirty="0" smtClean="0"/>
              <a:t>Dyrektor  Publicznego Przedszkola  nr </a:t>
            </a:r>
            <a:r>
              <a:rPr lang="pl-PL" sz="2800" dirty="0"/>
              <a:t>5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8309" y="1825625"/>
            <a:ext cx="701061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B</a:t>
            </a:r>
            <a:r>
              <a:rPr lang="pl-PL" dirty="0" smtClean="0">
                <a:latin typeface="+mj-lt"/>
              </a:rPr>
              <a:t>ardzo dobrze współpracuje </a:t>
            </a:r>
            <a:r>
              <a:rPr lang="pl-PL" dirty="0">
                <a:latin typeface="+mj-lt"/>
              </a:rPr>
              <a:t>z rodzicami </a:t>
            </a:r>
            <a:r>
              <a:rPr lang="pl-PL" dirty="0" smtClean="0">
                <a:latin typeface="+mj-lt"/>
              </a:rPr>
              <a:t>                i  </a:t>
            </a:r>
            <a:r>
              <a:rPr lang="pl-PL" dirty="0">
                <a:latin typeface="+mj-lt"/>
              </a:rPr>
              <a:t>środowiskiem lokalnym. </a:t>
            </a:r>
            <a:endParaRPr lang="pl-PL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Przedszkole </a:t>
            </a:r>
            <a:r>
              <a:rPr lang="pl-PL" dirty="0">
                <a:latin typeface="+mj-lt"/>
              </a:rPr>
              <a:t>realizuje ogólnopolski program ”Optymistyczne przedszkole” </a:t>
            </a:r>
            <a:r>
              <a:rPr lang="pl-PL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 </a:t>
            </a:r>
            <a:r>
              <a:rPr lang="pl-PL" dirty="0">
                <a:latin typeface="+mj-lt"/>
              </a:rPr>
              <a:t>minionym roku szkolnym przedszkole uzyskało wiele certyfikatów:   Certyfikat realizacji programu </a:t>
            </a:r>
            <a:r>
              <a:rPr lang="pl-PL" dirty="0" smtClean="0">
                <a:latin typeface="+mj-lt"/>
              </a:rPr>
              <a:t>Dzieci </a:t>
            </a:r>
            <a:r>
              <a:rPr lang="pl-PL" dirty="0">
                <a:latin typeface="+mj-lt"/>
              </a:rPr>
              <a:t>uczą </a:t>
            </a:r>
            <a:r>
              <a:rPr lang="pl-PL" dirty="0" smtClean="0">
                <a:latin typeface="+mj-lt"/>
              </a:rPr>
              <a:t>rodziców,  Przyjaciel </a:t>
            </a:r>
            <a:r>
              <a:rPr lang="pl-PL" dirty="0">
                <a:latin typeface="+mj-lt"/>
              </a:rPr>
              <a:t>przyrody i </a:t>
            </a:r>
            <a:r>
              <a:rPr lang="pl-PL" dirty="0" smtClean="0">
                <a:latin typeface="+mj-lt"/>
              </a:rPr>
              <a:t>książki, Uczymy </a:t>
            </a:r>
            <a:r>
              <a:rPr lang="pl-PL" dirty="0">
                <a:latin typeface="+mj-lt"/>
              </a:rPr>
              <a:t>dzieci </a:t>
            </a:r>
            <a:r>
              <a:rPr lang="pl-PL" dirty="0" smtClean="0">
                <a:latin typeface="+mj-lt"/>
              </a:rPr>
              <a:t>programować,  </a:t>
            </a:r>
            <a:r>
              <a:rPr lang="pl-PL" dirty="0">
                <a:latin typeface="+mj-lt"/>
              </a:rPr>
              <a:t>Magiczna moc </a:t>
            </a:r>
            <a:r>
              <a:rPr lang="pl-PL" dirty="0" smtClean="0">
                <a:latin typeface="+mj-lt"/>
              </a:rPr>
              <a:t>bajek </a:t>
            </a:r>
            <a:r>
              <a:rPr lang="pl-PL" dirty="0">
                <a:latin typeface="+mj-lt"/>
              </a:rPr>
              <a:t>i 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Segreguj </a:t>
            </a:r>
            <a:r>
              <a:rPr lang="pl-PL" dirty="0" smtClean="0">
                <a:latin typeface="+mj-lt"/>
              </a:rPr>
              <a:t>pl.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Wzorowo przygotowała przedszkole do przyjęcia dzieci w czasie pandemii wirusa COVID-19</a:t>
            </a:r>
            <a:r>
              <a:rPr lang="pl-PL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i="1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" y="1825625"/>
            <a:ext cx="2954215" cy="4351338"/>
          </a:xfrm>
        </p:spPr>
      </p:pic>
    </p:spTree>
    <p:extLst>
      <p:ext uri="{BB962C8B-B14F-4D97-AF65-F5344CB8AC3E}">
        <p14:creationId xmlns:p14="http://schemas.microsoft.com/office/powerpoint/2010/main" val="34599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Bożena  Sadowska  </a:t>
            </a:r>
            <a:br>
              <a:rPr lang="pl-PL" b="1" dirty="0" smtClean="0">
                <a:latin typeface="Lucida Handwriting" panose="03010101010101010101" pitchFamily="66" charset="0"/>
              </a:rPr>
            </a:br>
            <a:r>
              <a:rPr lang="pl-PL" sz="2800" dirty="0" smtClean="0"/>
              <a:t>Dyrektor   Publicznego Przedszkola  nr 14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86030" y="1950671"/>
            <a:ext cx="7010401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Dzieci </a:t>
            </a:r>
            <a:r>
              <a:rPr lang="pl-PL" dirty="0" smtClean="0">
                <a:latin typeface="+mj-lt"/>
              </a:rPr>
              <a:t>z </a:t>
            </a:r>
            <a:r>
              <a:rPr lang="pl-PL" dirty="0">
                <a:latin typeface="+mj-lt"/>
              </a:rPr>
              <a:t>przedszkola w </a:t>
            </a:r>
            <a:r>
              <a:rPr lang="pl-PL" dirty="0" smtClean="0">
                <a:latin typeface="+mj-lt"/>
              </a:rPr>
              <a:t>minionym </a:t>
            </a:r>
            <a:r>
              <a:rPr lang="pl-PL" dirty="0">
                <a:latin typeface="+mj-lt"/>
              </a:rPr>
              <a:t>roku szkolnym zdobyły </a:t>
            </a:r>
            <a:r>
              <a:rPr lang="pl-PL" dirty="0" smtClean="0">
                <a:latin typeface="+mj-lt"/>
              </a:rPr>
              <a:t>między </a:t>
            </a:r>
            <a:r>
              <a:rPr lang="pl-PL" dirty="0">
                <a:latin typeface="+mj-lt"/>
              </a:rPr>
              <a:t>innymi: - I miejsce w konkursie plastycznym </a:t>
            </a:r>
            <a:r>
              <a:rPr lang="pl-PL" dirty="0" smtClean="0">
                <a:latin typeface="+mj-lt"/>
              </a:rPr>
              <a:t>Wymarzone </a:t>
            </a:r>
            <a:r>
              <a:rPr lang="pl-PL" dirty="0">
                <a:latin typeface="+mj-lt"/>
              </a:rPr>
              <a:t>Mikołajki w </a:t>
            </a:r>
            <a:r>
              <a:rPr lang="pl-PL" dirty="0" smtClean="0">
                <a:latin typeface="+mj-lt"/>
              </a:rPr>
              <a:t>Kędzierzynie-Koźlu, </a:t>
            </a:r>
            <a:r>
              <a:rPr lang="pl-PL" dirty="0">
                <a:latin typeface="+mj-lt"/>
              </a:rPr>
              <a:t>II miejsce w VIII Halowym Turnieju Piłki Nożnej Przedszkolaków DZIEWIĄTKA </a:t>
            </a:r>
            <a:r>
              <a:rPr lang="pl-PL" dirty="0" smtClean="0">
                <a:latin typeface="+mj-lt"/>
              </a:rPr>
              <a:t>CUP, </a:t>
            </a:r>
            <a:r>
              <a:rPr lang="pl-PL" dirty="0">
                <a:latin typeface="+mj-lt"/>
              </a:rPr>
              <a:t>wyróżnienie i  nagrody </a:t>
            </a:r>
            <a:r>
              <a:rPr lang="pl-PL" dirty="0" smtClean="0">
                <a:latin typeface="+mj-lt"/>
              </a:rPr>
              <a:t>za </a:t>
            </a:r>
            <a:r>
              <a:rPr lang="pl-PL" dirty="0">
                <a:latin typeface="+mj-lt"/>
              </a:rPr>
              <a:t>udział w konkursie plastyczno-technicznym 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Woda to </a:t>
            </a:r>
            <a:r>
              <a:rPr lang="pl-PL" dirty="0" smtClean="0">
                <a:latin typeface="+mj-lt"/>
              </a:rPr>
              <a:t>skarb</a:t>
            </a:r>
            <a:r>
              <a:rPr lang="pl-PL" dirty="0" smtClean="0"/>
              <a:t> </a:t>
            </a:r>
            <a:r>
              <a:rPr lang="pl-PL" dirty="0"/>
              <a:t>.</a:t>
            </a:r>
            <a:r>
              <a:rPr lang="pl-PL" dirty="0" smtClean="0"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Przedszkole uzyskało certyfikat </a:t>
            </a:r>
            <a:r>
              <a:rPr lang="pl-PL" dirty="0">
                <a:latin typeface="+mj-lt"/>
              </a:rPr>
              <a:t>potwierdzający przyznanie tytułu </a:t>
            </a:r>
            <a:r>
              <a:rPr lang="pl-PL" dirty="0" smtClean="0">
                <a:latin typeface="+mj-lt"/>
              </a:rPr>
              <a:t> Kubusiowi </a:t>
            </a:r>
            <a:r>
              <a:rPr lang="pl-PL" dirty="0">
                <a:latin typeface="+mj-lt"/>
              </a:rPr>
              <a:t>Przyjaciele </a:t>
            </a:r>
            <a:r>
              <a:rPr lang="pl-PL" dirty="0" smtClean="0">
                <a:latin typeface="+mj-lt"/>
              </a:rPr>
              <a:t>Natury.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Przedszkole  </a:t>
            </a:r>
            <a:r>
              <a:rPr lang="pl-PL" dirty="0">
                <a:latin typeface="+mj-lt"/>
              </a:rPr>
              <a:t>otrzymało wyróżnienie za udział </a:t>
            </a:r>
            <a:r>
              <a:rPr lang="pl-PL" dirty="0" smtClean="0">
                <a:latin typeface="+mj-lt"/>
              </a:rPr>
              <a:t>      w wydarzeniu </a:t>
            </a:r>
            <a:r>
              <a:rPr lang="pl-PL" dirty="0">
                <a:latin typeface="+mj-lt"/>
              </a:rPr>
              <a:t>czytelniczym organizowanym przez  Księgarnię Książki  wspieraną przez Narodowy Program Rozwoju Czytelnictwa.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0" y="1880333"/>
            <a:ext cx="3095918" cy="4351338"/>
          </a:xfrm>
        </p:spPr>
      </p:pic>
    </p:spTree>
    <p:extLst>
      <p:ext uri="{BB962C8B-B14F-4D97-AF65-F5344CB8AC3E}">
        <p14:creationId xmlns:p14="http://schemas.microsoft.com/office/powerpoint/2010/main" val="33221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Dorota  Słotwińska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 </a:t>
            </a:r>
            <a:r>
              <a:rPr lang="pl-PL" sz="2800" dirty="0" smtClean="0"/>
              <a:t>Nauczycielka w Publicznej Szkole Podstawowej nr 20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92615" y="1794364"/>
            <a:ext cx="62992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Nauczycielka edukacji wczesnoszkolnej.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Autorka wielu innowacji: Jesteśmy mieszkańcami Europy, Ja i moja mała ojczyzna. Raz, dwa, trzy- zdrowi, aktywni, bezpieczni.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Organizatorka Miejskiego konkursu Kędzierzyn-Koźle- tu mieszkam.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Prowadzi klub Wiewiórka.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Realizuje program Ratowniczek.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Wyróżniona  odznaką Zasłużony opiekun koła PCK i  statuetką za działalność                  i współpracę z Rejonowym Zarządem PCK.</a:t>
            </a:r>
            <a:endParaRPr lang="pl-PL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1" y="1936661"/>
            <a:ext cx="4945185" cy="3441510"/>
          </a:xfrm>
        </p:spPr>
      </p:pic>
    </p:spTree>
    <p:extLst>
      <p:ext uri="{BB962C8B-B14F-4D97-AF65-F5344CB8AC3E}">
        <p14:creationId xmlns:p14="http://schemas.microsoft.com/office/powerpoint/2010/main" val="3117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092" y="365125"/>
            <a:ext cx="12084908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latin typeface="Lucida Handwriting" panose="03010101010101010101" pitchFamily="66" charset="0"/>
              </a:rPr>
              <a:t>Ewa  Agnieszka  Stolarek </a:t>
            </a:r>
            <a:br>
              <a:rPr lang="pl-PL" sz="4000" b="1" dirty="0" smtClean="0">
                <a:latin typeface="Lucida Handwriting" panose="03010101010101010101" pitchFamily="66" charset="0"/>
              </a:rPr>
            </a:br>
            <a:r>
              <a:rPr lang="pl-PL" sz="2800" dirty="0" smtClean="0"/>
              <a:t> Nauczycielka w Publicznej Szkole Podstawowej nr 6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47139" y="1825625"/>
            <a:ext cx="6406662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Uczy języka angielskiego.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Zrealizowała kilka innowacji :Zostań poliglotą, Język hiszpański po angielsku, Język hiszpański w podróży.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Napisała własny program Koła języka rosyjskiego i Koła języka hiszpańskiego.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opiekunem szkolnego Koła PCK.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Opracowała i zorganizowała przedstawienie  Idzie wiosna w języku angielskim, niemieckim, hiszpańskim i rosyjskim.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6" y="2000738"/>
            <a:ext cx="3657600" cy="3626339"/>
          </a:xfrm>
        </p:spPr>
      </p:pic>
    </p:spTree>
    <p:extLst>
      <p:ext uri="{BB962C8B-B14F-4D97-AF65-F5344CB8AC3E}">
        <p14:creationId xmlns:p14="http://schemas.microsoft.com/office/powerpoint/2010/main" val="26216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1" dirty="0" smtClean="0">
                <a:latin typeface="Lucida Handwriting" panose="03010101010101010101" pitchFamily="66" charset="0"/>
              </a:rPr>
              <a:t>Izabela  </a:t>
            </a:r>
            <a:r>
              <a:rPr lang="pl-PL" sz="3600" b="1" dirty="0" err="1" smtClean="0">
                <a:latin typeface="Lucida Handwriting" panose="03010101010101010101" pitchFamily="66" charset="0"/>
              </a:rPr>
              <a:t>Szwajgert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Dyrektor Publicznego Przedszkola nr </a:t>
            </a:r>
            <a:r>
              <a:rPr lang="pl-PL" sz="2400" dirty="0"/>
              <a:t>9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44123" y="1825625"/>
            <a:ext cx="6109677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Przedszkole realizuje ogólnopolski program ”Optymistyczne przedszkole”. </a:t>
            </a:r>
            <a:endParaRPr lang="pl-PL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 </a:t>
            </a:r>
            <a:r>
              <a:rPr lang="pl-PL" dirty="0">
                <a:latin typeface="+mj-lt"/>
              </a:rPr>
              <a:t>minionym roku zrealizowano innowację „Przedszkolny Kalendarz Świąt Niezwykłych” i ogólnopolski projekt „Las Dwa Trzy –matematyczne przygody wśród przyrody” </a:t>
            </a:r>
            <a:r>
              <a:rPr lang="pl-PL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 Dzieli </a:t>
            </a:r>
            <a:r>
              <a:rPr lang="pl-PL" dirty="0">
                <a:latin typeface="+mj-lt"/>
              </a:rPr>
              <a:t>się z innymi </a:t>
            </a:r>
            <a:r>
              <a:rPr lang="pl-PL" dirty="0" smtClean="0">
                <a:latin typeface="+mj-lt"/>
              </a:rPr>
              <a:t>swoją </a:t>
            </a:r>
            <a:r>
              <a:rPr lang="pl-PL" dirty="0">
                <a:latin typeface="+mj-lt"/>
              </a:rPr>
              <a:t>wiedzą. </a:t>
            </a:r>
            <a:endParaRPr lang="pl-PL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Wzorowo </a:t>
            </a:r>
            <a:r>
              <a:rPr lang="pl-PL" dirty="0">
                <a:latin typeface="+mj-lt"/>
              </a:rPr>
              <a:t>współpracuje z rodzicami. Wspólnie z nimi podejmuje wiele działań na rzecz wszechstronnego rozwoju dziecka. </a:t>
            </a:r>
          </a:p>
        </p:txBody>
      </p:sp>
      <p:pic>
        <p:nvPicPr>
          <p:cNvPr id="5" name="Symbol zastępczy zawartości 4" descr="https://scontent-frt3-1.xx.fbcdn.net/v/t1.0-9/35476184_1021620698002967_6889731848977514496_o.jpg?_nc_cat=109&amp;_nc_sid=730e14&amp;_nc_ohc=9vYQEIGw_bQAX9_CCym&amp;_nc_ht=scontent-frt3-1.xx&amp;oh=69c65e7a1154c13627a21a4c9a453093&amp;oe=5FA8FE28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76" y="1690688"/>
            <a:ext cx="290089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7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Bożena  Krystyna Szynol </a:t>
            </a:r>
            <a:br>
              <a:rPr lang="pl-PL" b="1" dirty="0" smtClean="0">
                <a:latin typeface="Lucida Handwriting" panose="03010101010101010101" pitchFamily="66" charset="0"/>
              </a:rPr>
            </a:br>
            <a:r>
              <a:rPr lang="pl-PL" dirty="0" smtClean="0"/>
              <a:t> </a:t>
            </a:r>
            <a:r>
              <a:rPr lang="pl-PL" sz="2800" dirty="0" smtClean="0"/>
              <a:t>Nauczycielka w Publicznym Przedszkolu nr 22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56554" y="1825625"/>
            <a:ext cx="6221045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Realizuje innowacje: Z rodzicami smacznie gotujemy, wszystkich chętnie poczęstujemy, Ruch, badminton i zabawa, W krainie wyobraźni.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Zrealizowała wiele projektów edukacyjnych: Mali matematycy, Popołudniówki z Misiem Uszatkiem, </a:t>
            </a:r>
            <a:r>
              <a:rPr lang="pl-PL" dirty="0" err="1" smtClean="0">
                <a:latin typeface="+mj-lt"/>
              </a:rPr>
              <a:t>Kuchcikowo</a:t>
            </a:r>
            <a:r>
              <a:rPr lang="pl-PL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Zachęca dzieci do udziału w akcjach charytatywnych:  Góra grosza, Czysty Aniołek, Pomóżmy zwierzętom przetrwać zimę, Paczka dla Kresowian.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Wiceprezes i współtwórca  Fundacji Sport &amp;Fun 4 </a:t>
            </a:r>
            <a:r>
              <a:rPr lang="pl-PL" dirty="0" err="1" smtClean="0">
                <a:latin typeface="+mj-lt"/>
              </a:rPr>
              <a:t>Everyone</a:t>
            </a:r>
            <a:r>
              <a:rPr lang="pl-PL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2645172"/>
            <a:ext cx="3616325" cy="2712243"/>
          </a:xfrm>
        </p:spPr>
      </p:pic>
    </p:spTree>
    <p:extLst>
      <p:ext uri="{BB962C8B-B14F-4D97-AF65-F5344CB8AC3E}">
        <p14:creationId xmlns:p14="http://schemas.microsoft.com/office/powerpoint/2010/main" val="39378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373" y="365125"/>
            <a:ext cx="11705968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Anna Tomaszewska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 Nauczycielka w Publicznym Przedszkolu  nr 24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26892" y="1825625"/>
            <a:ext cx="6834449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autorką i realizatorką wielu projektów edukacyjnych: Optymistyczne twórcze dzieciaki-płyniemy Odrą.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współautorką programu adaptacyjnego Poznaj przedszkole Niezapominajka dla dzieci nowo przyjętych.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Przygotowuje dzieci do występów z okazji różnych świąt.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 czasie pandemii była twórcą i realizatorem  cyklu zajęć rozwijających zainteresowania             i kreatywność dzieci pt. Pracownia Niezapominajki.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1" y="1690688"/>
            <a:ext cx="3539769" cy="48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Katarzyna Justyna  Węglorz-Koza </a:t>
            </a:r>
            <a:br>
              <a:rPr lang="pl-PL" b="1" dirty="0" smtClean="0">
                <a:latin typeface="Lucida Handwriting" panose="03010101010101010101" pitchFamily="66" charset="0"/>
              </a:rPr>
            </a:br>
            <a:r>
              <a:rPr lang="pl-PL" sz="2800" dirty="0"/>
              <a:t>N</a:t>
            </a:r>
            <a:r>
              <a:rPr lang="pl-PL" sz="2800" dirty="0" smtClean="0"/>
              <a:t>auczycielka w Publicznej Szkole Podstawowej  nr 19 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89415" y="1825625"/>
            <a:ext cx="6164385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Uczy matematyki.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Jej uczniowie osiągają wysokie wyniki         w egzaminie ósmoklasisty.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Współtworzyła innowację Poznaję świat     w sposób naukowy.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Organizowała warsztaty matematyczne      w ramach Czwartkowych spotkań naukowych.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Prowadzi lekcje otwarte dla innych nauczycieli.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Współorganizuje miejski konkurs matematyczny Szlakiem wielkich umysłów. </a:t>
            </a:r>
            <a:endParaRPr lang="pl-PL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3" y="1825625"/>
            <a:ext cx="3055878" cy="4351338"/>
          </a:xfrm>
        </p:spPr>
      </p:pic>
    </p:spTree>
    <p:extLst>
      <p:ext uri="{BB962C8B-B14F-4D97-AF65-F5344CB8AC3E}">
        <p14:creationId xmlns:p14="http://schemas.microsoft.com/office/powerpoint/2010/main" val="3291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1312985"/>
            <a:ext cx="10515600" cy="182098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8000" dirty="0" smtClean="0">
                <a:latin typeface="Lucida Handwriting" panose="03010101010101010101" pitchFamily="66" charset="0"/>
              </a:rPr>
              <a:t>Dziękuję za uwagę.</a:t>
            </a:r>
            <a:endParaRPr lang="pl-PL" sz="8000" dirty="0">
              <a:latin typeface="Lucida Handwriting" panose="03010101010101010101" pitchFamily="66" charset="0"/>
            </a:endParaRPr>
          </a:p>
        </p:txBody>
      </p:sp>
      <p:pic>
        <p:nvPicPr>
          <p:cNvPr id="8" name="Symbol zastępczy zawartości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5" y="3578944"/>
            <a:ext cx="3457214" cy="1651790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59" y="3578944"/>
            <a:ext cx="4239998" cy="1675765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67" y="3578944"/>
            <a:ext cx="4129834" cy="16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7751" y="365125"/>
            <a:ext cx="11590638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Agnieszka Banach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</a:t>
            </a:r>
            <a:r>
              <a:rPr lang="pl-PL" sz="2800" dirty="0" smtClean="0"/>
              <a:t>Nauczycielka w Publicznym Przedszkolu  nr </a:t>
            </a:r>
            <a:r>
              <a:rPr lang="pl-PL" sz="2800" dirty="0"/>
              <a:t>6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572369" y="1825625"/>
            <a:ext cx="6012827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+mj-lt"/>
              </a:rPr>
              <a:t>Opracowała i zrealizowała projekty: W kręgu muzyki      i tańca, Tańce śląskie.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+mj-lt"/>
              </a:rPr>
              <a:t>Opracowała innowacje : Edukacja przedszkolna według koncepcji Friedricha </a:t>
            </a:r>
            <a:r>
              <a:rPr lang="pl-PL" sz="2000" dirty="0" err="1" smtClean="0">
                <a:latin typeface="+mj-lt"/>
              </a:rPr>
              <a:t>Froebla</a:t>
            </a:r>
            <a:r>
              <a:rPr lang="pl-PL" sz="2000" dirty="0" smtClean="0">
                <a:latin typeface="+mj-lt"/>
              </a:rPr>
              <a:t>, Poznajemy litery i uczymy się czytać z darami </a:t>
            </a:r>
            <a:r>
              <a:rPr lang="pl-PL" sz="2000" dirty="0" err="1" smtClean="0">
                <a:latin typeface="+mj-lt"/>
              </a:rPr>
              <a:t>Froebla</a:t>
            </a:r>
            <a:r>
              <a:rPr lang="pl-PL" sz="2000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+mj-lt"/>
              </a:rPr>
              <a:t>Jest autorką projektu edukacyjnego Książka moim przyjacielem.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+mj-lt"/>
              </a:rPr>
              <a:t>Prowadzi zajęcia otwarte dla nauczycieli i rodziców.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+mj-lt"/>
              </a:rPr>
              <a:t>Włącza dzieci w działalność charytatywną : Góra grosza, Gorączka złota.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+mj-lt"/>
              </a:rPr>
              <a:t>Przygotowuje  świetne programy artystyczne: Jasełka, Dzień przedszkolaka.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0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7637"/>
            <a:ext cx="4359275" cy="2907314"/>
          </a:xfrm>
        </p:spPr>
      </p:pic>
    </p:spTree>
    <p:extLst>
      <p:ext uri="{BB962C8B-B14F-4D97-AF65-F5344CB8AC3E}">
        <p14:creationId xmlns:p14="http://schemas.microsoft.com/office/powerpoint/2010/main" val="18926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2465" y="365125"/>
            <a:ext cx="10991335" cy="1325563"/>
          </a:xfrm>
        </p:spPr>
        <p:txBody>
          <a:bodyPr/>
          <a:lstStyle/>
          <a:p>
            <a:pPr algn="ctr"/>
            <a:r>
              <a:rPr lang="pl-PL" sz="4000" b="1" dirty="0" smtClean="0">
                <a:latin typeface="Lucida Handwriting" panose="03010101010101010101" pitchFamily="66" charset="0"/>
              </a:rPr>
              <a:t>Patrycja  Zdzisława  Bednarek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Dyrektor Publicznego Przedszkola  nr 22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76007" y="1825625"/>
            <a:ext cx="6703378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Zachęca rodziców do pomocy przy organizacji przedsięwzięć dla dzieci: Pasowanie na przedszkolaka, Mikołajki, Bal karnawałowy, Piknik z Misiem Uszatkiem.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Zainicjowała powstanie teatru rodziców Duzi-małym, który wystawił kilka sztuk: Królowa lodu, Bal lalek, Nie ma tego złego, Wszyscy kochamy nasze misie.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Inspiruje nauczycieli do tworzenia innowacji.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Współpracuje z wieloma instytucjami.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Dba o integracje pracowników organizując między innymi  </a:t>
            </a:r>
            <a:r>
              <a:rPr lang="pl-PL" dirty="0" err="1" smtClean="0">
                <a:latin typeface="+mj-lt"/>
              </a:rPr>
              <a:t>Wigilijkę</a:t>
            </a:r>
            <a:r>
              <a:rPr lang="pl-PL" dirty="0" smtClean="0">
                <a:latin typeface="+mj-lt"/>
              </a:rPr>
              <a:t> przedszkolną i Śniadanko wielkanocne. </a:t>
            </a:r>
            <a:endParaRPr lang="pl-PL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913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7970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Wioletta Teresa Bernat 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 Wicedyrektor w Publicznej Szkole Podstawowej  nr 19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738" y="1825625"/>
            <a:ext cx="6930741" cy="435133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Uczy wychowania fizycznego.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Jej uczniowie zdobywają medale na zawodach wojewódzkich i ogólnopolskich.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Jej uczennice są zawodniczkami Kadry wojewódzkiej.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organizatorem Międzynarodowego turnieju piłki siatkowej Kędzierzyńsko-Kozielski Koziołek.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Prowadzi  projekt wymiany młodzieży sportowej między Opolszczyzną a Nadrenią Palatynatem.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organizatorem turnieju Mały olimpijczyk dla uczniów klas trzecich.</a:t>
            </a:r>
            <a:endParaRPr lang="pl-PL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6263" y="2369543"/>
            <a:ext cx="4351337" cy="3263502"/>
          </a:xfrm>
        </p:spPr>
      </p:pic>
    </p:spTree>
    <p:extLst>
      <p:ext uri="{BB962C8B-B14F-4D97-AF65-F5344CB8AC3E}">
        <p14:creationId xmlns:p14="http://schemas.microsoft.com/office/powerpoint/2010/main" val="4919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632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Katarzyna Biernacka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Nauczycielka  w Publicznym Przedszkolu  nr 11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0154" y="1825625"/>
            <a:ext cx="706510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Przygotowuje dzieci do miejskich konkursów: </a:t>
            </a:r>
            <a:r>
              <a:rPr lang="pl-PL" dirty="0" err="1" smtClean="0">
                <a:latin typeface="+mj-lt"/>
              </a:rPr>
              <a:t>Brzechwik</a:t>
            </a:r>
            <a:r>
              <a:rPr lang="pl-PL" dirty="0" smtClean="0">
                <a:latin typeface="+mj-lt"/>
              </a:rPr>
              <a:t>, Tańcowała igła z nitką, Integracyjny przegląd piosenki.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Realizowała innowację Ruch, rytm, mowa-       z </a:t>
            </a:r>
            <a:r>
              <a:rPr lang="pl-PL" dirty="0" err="1" smtClean="0">
                <a:latin typeface="+mj-lt"/>
              </a:rPr>
              <a:t>logarytmiką</a:t>
            </a:r>
            <a:r>
              <a:rPr lang="pl-PL" dirty="0" smtClean="0">
                <a:latin typeface="+mj-lt"/>
              </a:rPr>
              <a:t> przygoda.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Napisała scenariusz sztuk, które wystawili pracownicy przedszkola: Przygody misia </a:t>
            </a:r>
            <a:r>
              <a:rPr lang="pl-PL" dirty="0" err="1" smtClean="0">
                <a:latin typeface="+mj-lt"/>
              </a:rPr>
              <a:t>Rymcimcim</a:t>
            </a:r>
            <a:r>
              <a:rPr lang="pl-PL" dirty="0" smtClean="0">
                <a:latin typeface="+mj-lt"/>
              </a:rPr>
              <a:t>, Wyprawa do lasu.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opiekunem praktyk studenckich.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215" y="2234804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5085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Swietłana Dbaj </a:t>
            </a:r>
            <a:br>
              <a:rPr lang="pl-PL" b="1" dirty="0" smtClean="0">
                <a:latin typeface="Lucida Handwriting" panose="03010101010101010101" pitchFamily="66" charset="0"/>
              </a:rPr>
            </a:br>
            <a:r>
              <a:rPr lang="pl-PL" sz="2800" dirty="0"/>
              <a:t>N</a:t>
            </a:r>
            <a:r>
              <a:rPr lang="pl-PL" sz="2800" dirty="0" smtClean="0"/>
              <a:t>auczycielka  w Publicznej Szkole Podstawowej nr 12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78215" y="1825625"/>
            <a:ext cx="6875585" cy="435133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nauczycielem wspomagającym.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Realizowała projekt BAKCYL we współpracy z Warszawskim Instytutem Bankowości.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Organizowała  miejską imprezę Razem dla ekologii i integracji i Z ekologią za pan brat-razem możemy ocalić świat.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Zorganizowała warsztaty Niewidomy kolega? Mój dobry przyjaciel, a ja już wiem jak mu pomagać.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Opracowała Przedmiotowy system oceniania dla uczniów niepełnosprawnych.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b="1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l-PL" b="1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95" y="1825625"/>
            <a:ext cx="3237671" cy="4351338"/>
          </a:xfrm>
        </p:spPr>
      </p:pic>
    </p:spTree>
    <p:extLst>
      <p:ext uri="{BB962C8B-B14F-4D97-AF65-F5344CB8AC3E}">
        <p14:creationId xmlns:p14="http://schemas.microsoft.com/office/powerpoint/2010/main" val="35464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Ilona Dudyk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Nauczycielka w Publicznej Szkole Podstawowej  nr 10.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81415" y="1825625"/>
            <a:ext cx="7041028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Uczy wychowania fizycznego i biologii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Współautorka i realizatorka innowacji: Człowiek     i przyroda-wrogowie czy przyjaciele, Palcem po mapie  i na wycieczce.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Jej uczniowie zdobywają wysokie miejsca              w zawodach wojewódzkich.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Opracowała i wdrożyła program zajęć koła tanecznego i zajęć gimnastyki korekcyjnej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Autorka i realizatorka wielu programów prozdrowotnych: Wybieramy zdrowie-ruch to zdrowie, Roztańczona przerwa.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Angażuje uczniów w wiele akcji charytatywnych</a:t>
            </a:r>
            <a:r>
              <a:rPr lang="pl-PL" i="1" dirty="0" smtClean="0"/>
              <a:t>.</a:t>
            </a:r>
            <a:endParaRPr lang="pl-PL" i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6" y="1981933"/>
            <a:ext cx="3161989" cy="4351338"/>
          </a:xfrm>
        </p:spPr>
      </p:pic>
    </p:spTree>
    <p:extLst>
      <p:ext uri="{BB962C8B-B14F-4D97-AF65-F5344CB8AC3E}">
        <p14:creationId xmlns:p14="http://schemas.microsoft.com/office/powerpoint/2010/main" val="63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Lucida Handwriting" panose="03010101010101010101" pitchFamily="66" charset="0"/>
              </a:rPr>
              <a:t>Grażyna  Golemo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 Nauczycielka w  Publicznej Szkole Podstawowej  nr 20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994401" y="1825625"/>
            <a:ext cx="585984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Wychowawca świetlicy i bibliotekarz.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Jest koordynatorem Narodowego programu czytelnictwa.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Organizuje kiermasze książki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Propaguje miejskie i ogólnopolskie programy ekologiczne.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+mj-lt"/>
              </a:rPr>
              <a:t>Organizuje  akcje charytatywne: Góra grosza, Zbiórka korków na rzecz podopiecznego fundacji Zdążyć z pomocą.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4773246" cy="3886200"/>
          </a:xfrm>
        </p:spPr>
      </p:pic>
    </p:spTree>
    <p:extLst>
      <p:ext uri="{BB962C8B-B14F-4D97-AF65-F5344CB8AC3E}">
        <p14:creationId xmlns:p14="http://schemas.microsoft.com/office/powerpoint/2010/main" val="2533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1585</Words>
  <Application>Microsoft Office PowerPoint</Application>
  <PresentationFormat>Panoramiczny</PresentationFormat>
  <Paragraphs>161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Iskoola Pota</vt:lpstr>
      <vt:lpstr>Lucida Handwriting</vt:lpstr>
      <vt:lpstr>Wingdings</vt:lpstr>
      <vt:lpstr>Motyw pakietu Office</vt:lpstr>
      <vt:lpstr>Uroczystość rozdania  Nagród Prezydenta  Miasta  Kędzierzyn-Koźle 16.10.2020</vt:lpstr>
      <vt:lpstr>Grażyna  Argudin- Pszica Nauczycielka w Publicznej Szkole Podstawowej nr 9. </vt:lpstr>
      <vt:lpstr>Agnieszka Banach   Nauczycielka w Publicznym Przedszkolu  nr 6.</vt:lpstr>
      <vt:lpstr>Patrycja  Zdzisława  Bednarek  Dyrektor Publicznego Przedszkola  nr 22</vt:lpstr>
      <vt:lpstr>Wioletta Teresa Bernat    Wicedyrektor w Publicznej Szkole Podstawowej  nr 19</vt:lpstr>
      <vt:lpstr>Katarzyna Biernacka  Nauczycielka  w Publicznym Przedszkolu  nr 11</vt:lpstr>
      <vt:lpstr>Swietłana Dbaj  Nauczycielka  w Publicznej Szkole Podstawowej nr 12</vt:lpstr>
      <vt:lpstr>Ilona Dudyk  Nauczycielka w Publicznej Szkole Podstawowej  nr 10.</vt:lpstr>
      <vt:lpstr>Grażyna  Golemo   Nauczycielka w  Publicznej Szkole Podstawowej  nr 20</vt:lpstr>
      <vt:lpstr>Justyna Ilnicka  Dyrektor  Publicznego Przedszkola nr 6 </vt:lpstr>
      <vt:lpstr>Mariola  Janczak  Nauczycielka w Publicznym Przedszkolu  nr 24</vt:lpstr>
      <vt:lpstr>Alina Justyna Jeziorska   Nauczycielka w  Publicznym Przedszkolu  nr 11 </vt:lpstr>
      <vt:lpstr>Monika  Kaczmar   Nauczycielka  w Publicznej Szkole Podstawowej nr 10.</vt:lpstr>
      <vt:lpstr>Aleksandra  Ewa  Kocoł-Duchnowicz Nauczycielka  w Publicznej Szkole Podstawowej nr 19   </vt:lpstr>
      <vt:lpstr>Bożena  Łotecka   Dyrektor  Publicznej Szkoły Podstawowej nr 19</vt:lpstr>
      <vt:lpstr>Anna  Milewska -Mazasz Nauczycielka w Publicznym Przedszkolu nr 22</vt:lpstr>
      <vt:lpstr>Grażyna  Osipa  Nauczycielka w Publicznej Szkole Podstawowej nr 6</vt:lpstr>
      <vt:lpstr>Katarzyna  Pisula    Nauczycielka w Publicznej Szkole Podstawowej  nr 9.</vt:lpstr>
      <vt:lpstr>Agata  Justyna  Rachowicz   Wicedyrektor  w Publicznej Szkole Podstawowej  nr 9.</vt:lpstr>
      <vt:lpstr>Katarzyn  Anna  Rembek   Nauczycielka  w Publicznej Szkole Podstawowej nr 20</vt:lpstr>
      <vt:lpstr>Mariola  Robaszewska  Dyrektor  Publicznego Przedszkola  nr 5</vt:lpstr>
      <vt:lpstr>Bożena  Sadowska   Dyrektor   Publicznego Przedszkola  nr 14</vt:lpstr>
      <vt:lpstr>Dorota  Słotwińska   Nauczycielka w Publicznej Szkole Podstawowej nr 20</vt:lpstr>
      <vt:lpstr>Ewa  Agnieszka  Stolarek   Nauczycielka w Publicznej Szkole Podstawowej nr 6</vt:lpstr>
      <vt:lpstr>Izabela  Szwajgert Dyrektor Publicznego Przedszkola nr 9</vt:lpstr>
      <vt:lpstr>Bożena  Krystyna Szynol   Nauczycielka w Publicznym Przedszkolu nr 22</vt:lpstr>
      <vt:lpstr>Anna Tomaszewska   Nauczycielka w Publicznym Przedszkolu  nr 24</vt:lpstr>
      <vt:lpstr>Katarzyna Justyna  Węglorz-Koza  Nauczycielka w Publicznej Szkole Podstawowej  nr 19 </vt:lpstr>
      <vt:lpstr>Dziękuję za uwagę.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Aleksandra  Regina Baraniak</dc:title>
  <dc:creator>BJANKOWSKA</dc:creator>
  <cp:lastModifiedBy>BJANKOWSKA</cp:lastModifiedBy>
  <cp:revision>118</cp:revision>
  <dcterms:created xsi:type="dcterms:W3CDTF">2019-09-30T13:17:13Z</dcterms:created>
  <dcterms:modified xsi:type="dcterms:W3CDTF">2020-10-16T11:07:45Z</dcterms:modified>
</cp:coreProperties>
</file>